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Lst>
  <p:notesMasterIdLst>
    <p:notesMasterId r:id="rId53"/>
  </p:notesMasterIdLst>
  <p:sldIdLst>
    <p:sldId id="256" r:id="rId2"/>
    <p:sldId id="367" r:id="rId3"/>
    <p:sldId id="257" r:id="rId4"/>
    <p:sldId id="303" r:id="rId5"/>
    <p:sldId id="306" r:id="rId6"/>
    <p:sldId id="340" r:id="rId7"/>
    <p:sldId id="341" r:id="rId8"/>
    <p:sldId id="300" r:id="rId9"/>
    <p:sldId id="318" r:id="rId10"/>
    <p:sldId id="319" r:id="rId11"/>
    <p:sldId id="308" r:id="rId12"/>
    <p:sldId id="368" r:id="rId13"/>
    <p:sldId id="310" r:id="rId14"/>
    <p:sldId id="309" r:id="rId15"/>
    <p:sldId id="350" r:id="rId16"/>
    <p:sldId id="304" r:id="rId17"/>
    <p:sldId id="347" r:id="rId18"/>
    <p:sldId id="348" r:id="rId19"/>
    <p:sldId id="349" r:id="rId20"/>
    <p:sldId id="366" r:id="rId21"/>
    <p:sldId id="317" r:id="rId22"/>
    <p:sldId id="363" r:id="rId23"/>
    <p:sldId id="339" r:id="rId24"/>
    <p:sldId id="301" r:id="rId25"/>
    <p:sldId id="302" r:id="rId26"/>
    <p:sldId id="351" r:id="rId27"/>
    <p:sldId id="330" r:id="rId28"/>
    <p:sldId id="331" r:id="rId29"/>
    <p:sldId id="334" r:id="rId30"/>
    <p:sldId id="352" r:id="rId31"/>
    <p:sldId id="343" r:id="rId32"/>
    <p:sldId id="336" r:id="rId33"/>
    <p:sldId id="362" r:id="rId34"/>
    <p:sldId id="342" r:id="rId35"/>
    <p:sldId id="314" r:id="rId36"/>
    <p:sldId id="315" r:id="rId37"/>
    <p:sldId id="356" r:id="rId38"/>
    <p:sldId id="353" r:id="rId39"/>
    <p:sldId id="316" r:id="rId40"/>
    <p:sldId id="354" r:id="rId41"/>
    <p:sldId id="325" r:id="rId42"/>
    <p:sldId id="337" r:id="rId43"/>
    <p:sldId id="355" r:id="rId44"/>
    <p:sldId id="268" r:id="rId45"/>
    <p:sldId id="267" r:id="rId46"/>
    <p:sldId id="263" r:id="rId47"/>
    <p:sldId id="345" r:id="rId48"/>
    <p:sldId id="364" r:id="rId49"/>
    <p:sldId id="365" r:id="rId50"/>
    <p:sldId id="258" r:id="rId51"/>
    <p:sldId id="27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367"/>
            <p14:sldId id="257"/>
          </p14:sldIdLst>
        </p14:section>
        <p14:section name="Untitled Section" id="{2BE8C0B0-CD57-493F-A108-8702C42E81B9}">
          <p14:sldIdLst>
            <p14:sldId id="303"/>
            <p14:sldId id="306"/>
            <p14:sldId id="340"/>
            <p14:sldId id="341"/>
            <p14:sldId id="300"/>
            <p14:sldId id="318"/>
            <p14:sldId id="319"/>
          </p14:sldIdLst>
        </p14:section>
        <p14:section name="Untitled Section" id="{0CF2A6AD-360E-47FB-8ECD-F1C6673DB12B}">
          <p14:sldIdLst>
            <p14:sldId id="308"/>
            <p14:sldId id="368"/>
            <p14:sldId id="310"/>
            <p14:sldId id="309"/>
          </p14:sldIdLst>
        </p14:section>
        <p14:section name="Untitled Section" id="{D51CC400-5DF8-4A6C-ADC1-A87CE5CA3973}">
          <p14:sldIdLst>
            <p14:sldId id="350"/>
            <p14:sldId id="304"/>
            <p14:sldId id="347"/>
            <p14:sldId id="348"/>
          </p14:sldIdLst>
        </p14:section>
        <p14:section name="Untitled Section" id="{0206B3E8-1DBC-4C0D-82BA-4739B977B209}">
          <p14:sldIdLst>
            <p14:sldId id="349"/>
            <p14:sldId id="366"/>
          </p14:sldIdLst>
        </p14:section>
        <p14:section name="Untitled Section" id="{E420C153-046F-4F9A-A67B-F9DFDB384FD5}">
          <p14:sldIdLst>
            <p14:sldId id="317"/>
          </p14:sldIdLst>
        </p14:section>
        <p14:section name="Untitled Section" id="{8C215FAF-8C8E-4CC3-BCF9-5C81EBFA6455}">
          <p14:sldIdLst>
            <p14:sldId id="363"/>
            <p14:sldId id="339"/>
            <p14:sldId id="301"/>
            <p14:sldId id="302"/>
          </p14:sldIdLst>
        </p14:section>
        <p14:section name="Untitled Section" id="{1EAE97E2-206D-4D7F-A763-B7C26C7DB8B4}">
          <p14:sldIdLst>
            <p14:sldId id="351"/>
            <p14:sldId id="330"/>
            <p14:sldId id="331"/>
            <p14:sldId id="334"/>
          </p14:sldIdLst>
        </p14:section>
        <p14:section name="Untitled Section" id="{34C2BFF6-4C2B-4BCF-A750-1E98827FDDB6}">
          <p14:sldIdLst>
            <p14:sldId id="352"/>
            <p14:sldId id="343"/>
            <p14:sldId id="336"/>
            <p14:sldId id="362"/>
            <p14:sldId id="342"/>
          </p14:sldIdLst>
        </p14:section>
        <p14:section name="Untitled Section" id="{42ADF8C5-8C5C-40B2-AF2C-9C67A4D4E44D}">
          <p14:sldIdLst>
            <p14:sldId id="314"/>
            <p14:sldId id="315"/>
            <p14:sldId id="356"/>
            <p14:sldId id="353"/>
            <p14:sldId id="316"/>
            <p14:sldId id="354"/>
            <p14:sldId id="325"/>
            <p14:sldId id="337"/>
          </p14:sldIdLst>
        </p14:section>
        <p14:section name="Untitled Section" id="{62A832BE-2E97-47BF-87FC-921AA608083D}">
          <p14:sldIdLst>
            <p14:sldId id="355"/>
            <p14:sldId id="268"/>
            <p14:sldId id="267"/>
            <p14:sldId id="263"/>
            <p14:sldId id="345"/>
          </p14:sldIdLst>
        </p14:section>
        <p14:section name="Untitled Section" id="{02B7D6B7-14DE-49C3-89F5-6AA3849D57E0}">
          <p14:sldIdLst>
            <p14:sldId id="364"/>
            <p14:sldId id="365"/>
          </p14:sldIdLst>
        </p14:section>
        <p14:section name="Untitled Section" id="{835FC299-188D-4CE8-BDCC-334E65879594}">
          <p14:sldIdLst>
            <p14:sldId id="258"/>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0" autoAdjust="0"/>
    <p:restoredTop sz="95394" autoAdjust="0"/>
  </p:normalViewPr>
  <p:slideViewPr>
    <p:cSldViewPr snapToGrid="0">
      <p:cViewPr varScale="1">
        <p:scale>
          <a:sx n="72" d="100"/>
          <a:sy n="72" d="100"/>
        </p:scale>
        <p:origin x="462" y="36"/>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3F8B8A3C-922F-4B4F-8452-6E1C8BAD4E86}" type="presOf" srcId="{0AC8E0ED-A957-4A10-AB40-CF5AE3B65D0F}" destId="{46174BFA-86FB-40C4-9C21-0BA1745A5524}"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92DC19A9-63F7-4D09-A456-67849F882B09}" type="presOf" srcId="{649C8CF8-D35E-4753-8CDB-6EAABB5C1ECF}" destId="{91D82B68-28FE-4CD8-B666-2E1115184573}"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684F7774-2AFB-4930-83E1-24F438F37DD2}" type="presOf" srcId="{5D2BFA2B-877F-47C4-B1C9-5A8B7AEF8881}" destId="{F587772C-0AA9-4A8C-8B82-6B7DA6737050}"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9523AC77-D87F-42D2-98A7-A7169AC6F688}" type="presOf" srcId="{ADE7B611-4DA9-482B-AD3E-47D37E0D2E40}" destId="{55371FD5-665B-4201-BD8E-AF69B9DDD1CB}"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A54BD608-74B8-4050-BC83-5BBABB141603}" type="presOf" srcId="{775A88C0-CF55-4E23-A516-24F0C7A70574}" destId="{8446BF87-9394-4DD5-8148-D0EAFABBFE02}" srcOrd="1"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F7D2FF63-4D35-40D3-B133-5494021D612C}" type="presOf" srcId="{7F58225B-D8B3-4DCF-9BF0-CE167538D7C0}" destId="{93D0EDE7-733B-4DBD-ACAC-601919483D04}"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9381F127-D77E-4CA7-8EE5-9694DBAA5FE6}" type="presOf" srcId="{FB810902-2CD0-4153-916F-3ED6FCEF61B9}" destId="{EB1BCEB4-C024-40F7-8665-E2B63EC5FD4F}" srcOrd="1"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E30FEAC-77D9-4939-A63F-E8F937087110}" type="presOf" srcId="{D5C06BE2-0860-4ACA-AD7A-7BB7801D5C2B}" destId="{040FA375-1DAC-451B-9006-6D2AEC512B53}" srcOrd="0" destOrd="0" presId="urn:microsoft.com/office/officeart/2005/8/layout/orgChart1"/>
    <dgm:cxn modelId="{A5BF6530-7B9A-47F4-B53B-35C1B57996CE}" srcId="{BB6F77AD-1056-4EC6-8C1A-FC0E863CB5CC}" destId="{2BBDA2E3-500D-4F4E-9D79-96B7EE800291}" srcOrd="2" destOrd="0" parTransId="{C779DDF6-B29C-495B-B1BA-10C256F09249}" sibTransId="{3915A228-58C9-4F8B-946E-D9C0F0FD5A72}"/>
    <dgm:cxn modelId="{551BAC13-C248-42A4-B1B2-FFD92D06BECC}" type="presOf" srcId="{07C8A3B1-173D-4B84-8E7B-21039456F513}" destId="{F7FBAF29-34EB-4840-8DB0-DAC8D7804C1D}"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2FEBCA89-9229-40F1-B030-A879D440AB88}" type="presOf" srcId="{ADB3F2E1-7E9F-42E8-9095-8287B913F240}" destId="{76560BC8-D748-4DCD-A613-3CD910968CC8}"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53197FA0-723F-489E-BC1A-FB7984FC08C3}" type="presOf" srcId="{BAA803AC-7148-4528-8808-A6F4DBCF1AD9}" destId="{1F24BB10-C223-4313-B27F-B22B096A44BB}"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C6E326AA-78BF-483A-BB13-1F4729A22594}" type="presOf" srcId="{FB810902-2CD0-4153-916F-3ED6FCEF61B9}" destId="{310AF326-395C-4B5A-A52C-A84139AEE262}"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424290B-EB4D-4C4E-BF62-CB9B74DFCA4F}" srcId="{0AC8E0ED-A957-4A10-AB40-CF5AE3B65D0F}" destId="{024DB868-BF27-48FC-90A2-BC7837878362}" srcOrd="2" destOrd="0" parTransId="{3210E1C7-C1FD-4530-98F2-6788F5A70405}" sibTransId="{F6012385-91A9-4FC4-9DCB-510EA00B8D0E}"/>
    <dgm:cxn modelId="{787DDFD6-BD41-4E16-BD66-0F9C9A649CEA}" type="presOf" srcId="{EB17A220-2E7F-4195-A32E-60D6A23B81AD}" destId="{53B9ED1B-25B0-42A4-BC16-E11BAD79C262}" srcOrd="1" destOrd="0" presId="urn:microsoft.com/office/officeart/2005/8/layout/orgChart1"/>
    <dgm:cxn modelId="{8D1A5B9A-DC9B-4CD7-BF20-046910FC3AB1}" type="presOf" srcId="{7B4FDCD2-B788-4824-B975-7FA55B24D4A0}" destId="{3F651334-D96D-4BE1-99EB-8ACEB0730255}" srcOrd="0" destOrd="0" presId="urn:microsoft.com/office/officeart/2005/8/layout/orgChart1"/>
    <dgm:cxn modelId="{8BDB2663-F7C5-48E8-9EFD-11335902CDC1}" type="presOf" srcId="{B3433E65-A861-47F5-A568-793728624C2F}" destId="{A27C48AC-EF55-479D-9438-AC4DE40D52CF}" srcOrd="0"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AA167BF3-0B52-4E79-8E74-66E80F5C76A7}" type="presOf" srcId="{58FC4F24-1601-4ACB-94D3-094E7EAC4EFA}" destId="{4FB0ED4D-7AAE-4D38-B5B4-8A0013570DE0}" srcOrd="1" destOrd="0" presId="urn:microsoft.com/office/officeart/2005/8/layout/orgChart1"/>
    <dgm:cxn modelId="{C2E419E3-BE05-41E8-BC22-E64E2A945634}" srcId="{0AC8E0ED-A957-4A10-AB40-CF5AE3B65D0F}" destId="{649C8CF8-D35E-4753-8CDB-6EAABB5C1ECF}" srcOrd="3" destOrd="0" parTransId="{E483F110-A6BC-4DFC-897C-83588DCE9C48}" sibTransId="{834D4B55-A2C9-464C-834D-3AA64D7BC4D4}"/>
    <dgm:cxn modelId="{74B01E2F-8873-488D-8819-82A86A288624}" type="presOf" srcId="{503B2674-5C66-49E6-8809-99DFDADB6322}" destId="{A6816227-FE67-4AFA-998D-764C81983B9A}" srcOrd="0"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55E193DB-5A81-49CF-992F-37AA96C174C3}" type="presOf" srcId="{BFB397D4-2396-4180-B631-7692F60CBB3B}" destId="{C41F05EE-0767-4167-AB48-90F5166518FE}" srcOrd="1" destOrd="0" presId="urn:microsoft.com/office/officeart/2005/8/layout/orgChart1"/>
    <dgm:cxn modelId="{1002937D-9B4F-4577-B36D-A306660256C7}" type="presOf" srcId="{2BBDA2E3-500D-4F4E-9D79-96B7EE800291}" destId="{7A7C9D79-9CDD-429F-BCDF-8F5D6271BB35}" srcOrd="0" destOrd="0" presId="urn:microsoft.com/office/officeart/2005/8/layout/orgChart1"/>
    <dgm:cxn modelId="{2B4869E1-7533-47CE-8FDD-3A4E4AD5CC6A}" srcId="{0AC8E0ED-A957-4A10-AB40-CF5AE3B65D0F}" destId="{282BDA18-760F-4DDE-BDDB-C188C1411ADD}" srcOrd="4" destOrd="0" parTransId="{163DAC73-E79F-451B-9DCD-74D12241AF83}" sibTransId="{24DA8E40-89A4-414F-8DA0-A258DE68179C}"/>
    <dgm:cxn modelId="{83C6AEDE-596C-4345-82F8-E46F9E32E44E}" type="presOf" srcId="{D6663DCB-8007-4109-9D35-B61FE32F9727}" destId="{577A8D08-77DF-422B-B624-039EB27CBBDD}"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2EF90015-CD2C-4B97-A112-0DE439D73C8B}" type="presOf" srcId="{D6663DCB-8007-4109-9D35-B61FE32F9727}" destId="{1118A947-73BD-4340-B309-5DE78CB30B53}" srcOrd="1"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294AFC49-A9DE-4C1F-B632-C7BB21C61847}" type="presOf" srcId="{649C8CF8-D35E-4753-8CDB-6EAABB5C1ECF}" destId="{015BFCA0-D7B4-4524-A9FC-58703D254F55}"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CFBDDB21-5BB9-46AF-B760-F1FADD170DFB}" type="presOf" srcId="{BB6F77AD-1056-4EC6-8C1A-FC0E863CB5CC}" destId="{BFECE20F-6DEC-4A29-A108-6772454965E8}" srcOrd="1"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01B69CE0-8230-4D57-B8B9-068D6849551A}" type="presOf" srcId="{C51E46C3-E7EE-4A88-AE32-CD9A27520A2D}" destId="{720C10DB-C345-4620-B59F-708994558782}"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2A130774-CB57-433F-9466-0B949DC76459}" type="presOf" srcId="{0C2FD135-4B05-4A00-A89C-33E2AB1AD40A}" destId="{8E387308-5884-476C-A86D-2081CBBA7F30}"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8CA75076-663B-4D38-90E7-18DB42647AE7}" type="presOf" srcId="{BFB397D4-2396-4180-B631-7692F60CBB3B}" destId="{0165315F-5017-48A8-A4EA-EB23A9CBFD1B}"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CD0366F-B331-453D-AC48-B8FD1B289969}" type="presOf" srcId="{E483F110-A6BC-4DFC-897C-83588DCE9C48}" destId="{0AA86E9C-7812-4D29-BED6-ADB7442109D6}"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28C4CBE3-F85D-4652-9911-6248FFEC2911}" srcId="{BB6F77AD-1056-4EC6-8C1A-FC0E863CB5CC}" destId="{ADE7B611-4DA9-482B-AD3E-47D37E0D2E40}" srcOrd="0" destOrd="0" parTransId="{25E0E5B6-1B82-403C-B00F-962ACDE16ABD}" sibTransId="{4533E127-A429-4BE7-BACF-E9EB481D3855}"/>
    <dgm:cxn modelId="{260E992E-EC59-4B57-BE99-D8193ED5DB8F}" type="presOf" srcId="{E165F015-84C1-40FE-90EE-6A2F58A3226B}" destId="{5C1EA618-23F5-4250-8643-9EEAEBBAAECC}"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28/05/2015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24</a:t>
            </a:fld>
            <a:endParaRPr lang="en-GB"/>
          </a:p>
        </p:txBody>
      </p:sp>
    </p:spTree>
    <p:extLst>
      <p:ext uri="{BB962C8B-B14F-4D97-AF65-F5344CB8AC3E}">
        <p14:creationId xmlns:p14="http://schemas.microsoft.com/office/powerpoint/2010/main" val="263111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25</a:t>
            </a:fld>
            <a:endParaRPr lang="en-GB"/>
          </a:p>
        </p:txBody>
      </p:sp>
    </p:spTree>
    <p:extLst>
      <p:ext uri="{BB962C8B-B14F-4D97-AF65-F5344CB8AC3E}">
        <p14:creationId xmlns:p14="http://schemas.microsoft.com/office/powerpoint/2010/main" val="45982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26</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5/28/2015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5/28/2015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32</a:t>
            </a:fld>
            <a:endParaRPr lang="en-US"/>
          </a:p>
        </p:txBody>
      </p:sp>
    </p:spTree>
    <p:extLst>
      <p:ext uri="{BB962C8B-B14F-4D97-AF65-F5344CB8AC3E}">
        <p14:creationId xmlns:p14="http://schemas.microsoft.com/office/powerpoint/2010/main" val="3259675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39</a:t>
            </a:fld>
            <a:endParaRPr lang="en-US"/>
          </a:p>
        </p:txBody>
      </p:sp>
    </p:spTree>
    <p:extLst>
      <p:ext uri="{BB962C8B-B14F-4D97-AF65-F5344CB8AC3E}">
        <p14:creationId xmlns:p14="http://schemas.microsoft.com/office/powerpoint/2010/main" val="3792913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5/28/2015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049512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5/28/2015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053299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5/28/2015 9:55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43050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8</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47</a:t>
            </a:fld>
            <a:endParaRPr lang="en-GB"/>
          </a:p>
        </p:txBody>
      </p:sp>
    </p:spTree>
    <p:extLst>
      <p:ext uri="{BB962C8B-B14F-4D97-AF65-F5344CB8AC3E}">
        <p14:creationId xmlns:p14="http://schemas.microsoft.com/office/powerpoint/2010/main" val="230720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9</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10</a:t>
            </a:fld>
            <a:endParaRPr lang="en-US">
              <a:solidFill>
                <a:prstClr val="black"/>
              </a:solidFill>
              <a:latin typeface="Arial"/>
            </a:endParaRPr>
          </a:p>
        </p:txBody>
      </p:sp>
    </p:spTree>
    <p:extLst>
      <p:ext uri="{BB962C8B-B14F-4D97-AF65-F5344CB8AC3E}">
        <p14:creationId xmlns:p14="http://schemas.microsoft.com/office/powerpoint/2010/main" val="3845690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78429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1711F-A56D-4FD2-88EA-D7BF0C83480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3657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21</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22</a:t>
            </a:fld>
            <a:endParaRPr lang="en-GB"/>
          </a:p>
        </p:txBody>
      </p:sp>
    </p:spTree>
    <p:extLst>
      <p:ext uri="{BB962C8B-B14F-4D97-AF65-F5344CB8AC3E}">
        <p14:creationId xmlns:p14="http://schemas.microsoft.com/office/powerpoint/2010/main" val="2708496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23</a:t>
            </a:fld>
            <a:endParaRPr lang="en-GB"/>
          </a:p>
        </p:txBody>
      </p:sp>
    </p:spTree>
    <p:extLst>
      <p:ext uri="{BB962C8B-B14F-4D97-AF65-F5344CB8AC3E}">
        <p14:creationId xmlns:p14="http://schemas.microsoft.com/office/powerpoint/2010/main" val="2509882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12.png"/><Relationship Id="rId3" Type="http://schemas.openxmlformats.org/officeDocument/2006/relationships/image" Target="../media/image18.png"/><Relationship Id="rId21" Type="http://schemas.openxmlformats.org/officeDocument/2006/relationships/image" Target="../media/image36.png"/><Relationship Id="rId34" Type="http://schemas.openxmlformats.org/officeDocument/2006/relationships/image" Target="../media/image7.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6.png"/><Relationship Id="rId38"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5.png"/><Relationship Id="rId37" Type="http://schemas.openxmlformats.org/officeDocument/2006/relationships/image" Target="../media/image10.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14.jpeg"/><Relationship Id="rId36" Type="http://schemas.openxmlformats.org/officeDocument/2006/relationships/image" Target="../media/image9.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13.png"/><Relationship Id="rId30" Type="http://schemas.openxmlformats.org/officeDocument/2006/relationships/image" Target="../media/image17.png"/><Relationship Id="rId35"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hyperlink" Target="http://dev.windows.com/" TargetMode="External"/><Relationship Id="rId2" Type="http://schemas.openxmlformats.org/officeDocument/2006/relationships/hyperlink" Target="http://msdn.microsoft.com/" TargetMode="Externa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hyperlink" Target="http://microsoftvirtualacademy.com/" TargetMode="External"/><Relationship Id="rId4" Type="http://schemas.openxmlformats.org/officeDocument/2006/relationships/hyperlink" Target="http://msevents.microsoft.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Universal </a:t>
            </a:r>
            <a:br>
              <a:rPr lang="en-US" dirty="0" smtClean="0"/>
            </a:br>
            <a:r>
              <a:rPr lang="en-US" dirty="0" smtClean="0"/>
              <a:t>Windows Platform</a:t>
            </a:r>
            <a:endParaRPr lang="en-US" dirty="0"/>
          </a:p>
        </p:txBody>
      </p:sp>
      <p:sp>
        <p:nvSpPr>
          <p:cNvPr id="3" name="Subtitle 2"/>
          <p:cNvSpPr>
            <a:spLocks noGrp="1"/>
          </p:cNvSpPr>
          <p:nvPr>
            <p:ph type="subTitle" idx="1"/>
          </p:nvPr>
        </p:nvSpPr>
        <p:spPr>
          <a:xfrm>
            <a:off x="728296" y="3431828"/>
            <a:ext cx="10358804" cy="2238552"/>
          </a:xfrm>
        </p:spPr>
        <p:txBody>
          <a:bodyPr/>
          <a:lstStyle/>
          <a:p>
            <a:r>
              <a:rPr lang="en-US" dirty="0" smtClean="0"/>
              <a:t>Developer’s guide for </a:t>
            </a:r>
          </a:p>
          <a:p>
            <a:r>
              <a:rPr lang="en-US" dirty="0" smtClean="0"/>
              <a:t>Windows 10 preview</a:t>
            </a:r>
          </a:p>
          <a:p>
            <a:r>
              <a:rPr lang="en-US" dirty="0" smtClean="0">
                <a:solidFill>
                  <a:schemeClr val="bg2">
                    <a:lumMod val="90000"/>
                  </a:schemeClr>
                </a:solidFill>
              </a:rPr>
              <a:t>Andy &amp; Jerry</a:t>
            </a:r>
          </a:p>
          <a:p>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smtClean="0">
                  <a:solidFill>
                    <a:srgbClr val="0078D7">
                      <a:lumMod val="20000"/>
                      <a:lumOff val="80000"/>
                    </a:srgbClr>
                  </a:solidFill>
                </a:rPr>
                <a:t>Reuse </a:t>
              </a:r>
              <a:r>
                <a:rPr lang="en-US" sz="1600" dirty="0">
                  <a:solidFill>
                    <a:srgbClr val="0078D7">
                      <a:lumMod val="20000"/>
                      <a:lumOff val="80000"/>
                    </a:srgbClr>
                  </a:solidFill>
                </a:rPr>
                <a:t>E</a:t>
              </a:r>
              <a:r>
                <a:rPr lang="en-US" sz="1600" dirty="0" smtClean="0">
                  <a:solidFill>
                    <a:srgbClr val="0078D7">
                      <a:lumMod val="20000"/>
                      <a:lumOff val="80000"/>
                    </a:srgbClr>
                  </a:solidFill>
                </a:rPr>
                <a:t>xisting </a:t>
              </a:r>
              <a:r>
                <a:rPr lang="en-US" sz="1600" dirty="0">
                  <a:solidFill>
                    <a:srgbClr val="0078D7">
                      <a:lumMod val="20000"/>
                      <a:lumOff val="80000"/>
                    </a:srgbClr>
                  </a:solidFill>
                </a:rPr>
                <a:t>C</a:t>
              </a:r>
              <a:r>
                <a:rPr lang="en-US" sz="1600" dirty="0" smtClean="0">
                  <a:solidFill>
                    <a:srgbClr val="0078D7">
                      <a:lumMod val="20000"/>
                      <a:lumOff val="80000"/>
                    </a:srgbClr>
                  </a:solidFill>
                </a:rPr>
                <a:t>ode</a:t>
              </a:r>
              <a:endParaRPr lang="en-US" sz="1600" dirty="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smtClean="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One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1733213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2"/>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308785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Apps don't target Windows 10, apps target the platform</a:t>
            </a:r>
            <a:endParaRPr lang="en-US" dirty="0"/>
          </a:p>
        </p:txBody>
      </p:sp>
    </p:spTree>
    <p:extLst>
      <p:ext uri="{BB962C8B-B14F-4D97-AF65-F5344CB8AC3E}">
        <p14:creationId xmlns:p14="http://schemas.microsoft.com/office/powerpoint/2010/main" val="148561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6851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The Universal Windows Platform can update at its own cadence</a:t>
            </a:r>
            <a:endParaRPr lang="en-US" dirty="0"/>
          </a:p>
        </p:txBody>
      </p:sp>
    </p:spTree>
    <p:extLst>
      <p:ext uri="{BB962C8B-B14F-4D97-AF65-F5344CB8AC3E}">
        <p14:creationId xmlns:p14="http://schemas.microsoft.com/office/powerpoint/2010/main" val="405201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2"/>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developer story</a:t>
            </a:r>
            <a:endParaRPr lang="en-GB" dirty="0"/>
          </a:p>
        </p:txBody>
      </p:sp>
      <p:sp>
        <p:nvSpPr>
          <p:cNvPr id="5" name="Content Placeholder 4"/>
          <p:cNvSpPr>
            <a:spLocks noGrp="1"/>
          </p:cNvSpPr>
          <p:nvPr>
            <p:ph type="body" sz="quarter" idx="10"/>
          </p:nvPr>
        </p:nvSpPr>
        <p:spPr/>
        <p:txBody>
          <a:bodyPr/>
          <a:lstStyle/>
          <a:p>
            <a:r>
              <a:rPr lang="en-GB" smtClean="0"/>
              <a:t>When writing for iOS, </a:t>
            </a:r>
          </a:p>
          <a:p>
            <a:pPr lvl="1"/>
            <a:r>
              <a:rPr lang="en-GB" smtClean="0"/>
              <a:t>A developer writes for iPad &amp; iPhone</a:t>
            </a:r>
          </a:p>
          <a:p>
            <a:r>
              <a:rPr lang="en-GB" smtClean="0"/>
              <a:t>When writing for Android, </a:t>
            </a:r>
          </a:p>
          <a:p>
            <a:pPr lvl="1"/>
            <a:r>
              <a:rPr lang="en-GB" smtClean="0"/>
              <a:t>A developer writes for all supported devices </a:t>
            </a:r>
          </a:p>
          <a:p>
            <a:r>
              <a:rPr lang="en-GB" smtClean="0"/>
              <a:t>When writing for Windows 8, </a:t>
            </a:r>
          </a:p>
          <a:p>
            <a:pPr lvl="1"/>
            <a:r>
              <a:rPr lang="en-GB" smtClean="0"/>
              <a:t>A developer writes for each devices</a:t>
            </a:r>
          </a:p>
          <a:p>
            <a:r>
              <a:rPr lang="en-GB" smtClean="0"/>
              <a:t>When writing for Windows 10, </a:t>
            </a:r>
          </a:p>
          <a:p>
            <a:pPr lvl="1"/>
            <a:r>
              <a:rPr lang="en-GB" smtClean="0"/>
              <a:t>A developer writes for every device</a:t>
            </a:r>
          </a:p>
          <a:p>
            <a:pPr lvl="1"/>
            <a:endParaRPr lang="en-GB" dirty="0"/>
          </a:p>
        </p:txBody>
      </p:sp>
    </p:spTree>
    <p:extLst>
      <p:ext uri="{BB962C8B-B14F-4D97-AF65-F5344CB8AC3E}">
        <p14:creationId xmlns:p14="http://schemas.microsoft.com/office/powerpoint/2010/main" val="381315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2:05</a:t>
            </a:r>
            <a:endParaRPr lang="en-US" dirty="0"/>
          </a:p>
        </p:txBody>
      </p:sp>
      <p:sp>
        <p:nvSpPr>
          <p:cNvPr id="3" name="Title 2"/>
          <p:cNvSpPr>
            <a:spLocks noGrp="1"/>
          </p:cNvSpPr>
          <p:nvPr>
            <p:ph type="ctrTitle"/>
          </p:nvPr>
        </p:nvSpPr>
        <p:spPr/>
        <p:txBody>
          <a:bodyPr/>
          <a:lstStyle/>
          <a:p>
            <a:r>
              <a:rPr lang="en-US" dirty="0" smtClean="0"/>
              <a:t>Hello devices</a:t>
            </a:r>
            <a:endParaRPr lang="en-US" dirty="0"/>
          </a:p>
        </p:txBody>
      </p:sp>
    </p:spTree>
    <p:extLst>
      <p:ext uri="{BB962C8B-B14F-4D97-AF65-F5344CB8AC3E}">
        <p14:creationId xmlns:p14="http://schemas.microsoft.com/office/powerpoint/2010/main" val="119511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leNewProje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
        <p:nvSpPr>
          <p:cNvPr id="6" name="Rectangle 5"/>
          <p:cNvSpPr/>
          <p:nvPr/>
        </p:nvSpPr>
        <p:spPr>
          <a:xfrm>
            <a:off x="11035431" y="200416"/>
            <a:ext cx="1156570" cy="400833"/>
          </a:xfrm>
          <a:prstGeom prst="rect">
            <a:avLst/>
          </a:prstGeom>
          <a:solidFill>
            <a:srgbClr val="EDEF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EFEEF3"/>
              </a:solidFill>
            </a:endParaRPr>
          </a:p>
        </p:txBody>
      </p:sp>
    </p:spTree>
    <p:extLst>
      <p:ext uri="{BB962C8B-B14F-4D97-AF65-F5344CB8AC3E}">
        <p14:creationId xmlns:p14="http://schemas.microsoft.com/office/powerpoint/2010/main" val="74795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extensions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2"/>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Building a modern, fully-immersive Windows app for the Windows store that targets the common Universal Windows Platform on Windows 10</a:t>
            </a:r>
            <a:endParaRPr lang="en-US" sz="4800" dirty="0"/>
          </a:p>
        </p:txBody>
      </p:sp>
      <p:sp>
        <p:nvSpPr>
          <p:cNvPr id="3" name="Subtitle 2"/>
          <p:cNvSpPr>
            <a:spLocks noGrp="1"/>
          </p:cNvSpPr>
          <p:nvPr>
            <p:ph type="subTitle" idx="1"/>
          </p:nvPr>
        </p:nvSpPr>
        <p:spPr>
          <a:xfrm>
            <a:off x="728296" y="3431828"/>
            <a:ext cx="10358804" cy="2238552"/>
          </a:xfrm>
        </p:spPr>
        <p:txBody>
          <a:bodyPr/>
          <a:lstStyle/>
          <a:p>
            <a:r>
              <a:rPr lang="en-US" dirty="0" smtClean="0"/>
              <a:t>The definitive developer’s guide for </a:t>
            </a:r>
          </a:p>
          <a:p>
            <a:r>
              <a:rPr lang="en-US" dirty="0" smtClean="0"/>
              <a:t>Windows 10 insider preview</a:t>
            </a:r>
          </a:p>
          <a:p>
            <a:r>
              <a:rPr lang="en-US" dirty="0" smtClean="0">
                <a:solidFill>
                  <a:schemeClr val="bg2">
                    <a:lumMod val="90000"/>
                  </a:schemeClr>
                </a:solidFill>
              </a:rPr>
              <a:t>Andy Wigley esquire </a:t>
            </a:r>
            <a:br>
              <a:rPr lang="en-US" dirty="0" smtClean="0">
                <a:solidFill>
                  <a:schemeClr val="bg2">
                    <a:lumMod val="90000"/>
                  </a:schemeClr>
                </a:solidFill>
              </a:rPr>
            </a:br>
            <a:r>
              <a:rPr lang="en-US" dirty="0" smtClean="0">
                <a:solidFill>
                  <a:schemeClr val="bg2">
                    <a:lumMod val="90000"/>
                  </a:schemeClr>
                </a:solidFill>
              </a:rPr>
              <a:t>&amp; Jerry Nixon, developer executive</a:t>
            </a:r>
          </a:p>
          <a:p>
            <a:endParaRPr lang="en-US" dirty="0"/>
          </a:p>
        </p:txBody>
      </p:sp>
    </p:spTree>
    <p:extLst>
      <p:ext uri="{BB962C8B-B14F-4D97-AF65-F5344CB8AC3E}">
        <p14:creationId xmlns:p14="http://schemas.microsoft.com/office/powerpoint/2010/main" val="3295772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Extensions don't invalidate </a:t>
            </a:r>
            <a:br>
              <a:rPr lang="en-GB" dirty="0" smtClean="0"/>
            </a:br>
            <a:r>
              <a:rPr lang="en-GB" dirty="0" smtClean="0"/>
              <a:t>binaries on other devices</a:t>
            </a:r>
            <a:endParaRPr lang="en-US" dirty="0"/>
          </a:p>
        </p:txBody>
      </p:sp>
    </p:spTree>
    <p:extLst>
      <p:ext uri="{BB962C8B-B14F-4D97-AF65-F5344CB8AC3E}">
        <p14:creationId xmlns:p14="http://schemas.microsoft.com/office/powerpoint/2010/main" val="1179302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Traditional Microsoft technologies are not the only way to create Windows apps</a:t>
            </a:r>
            <a:endParaRPr lang="en-US" dirty="0"/>
          </a:p>
        </p:txBody>
      </p:sp>
    </p:spTree>
    <p:extLst>
      <p:ext uri="{BB962C8B-B14F-4D97-AF65-F5344CB8AC3E}">
        <p14:creationId xmlns:p14="http://schemas.microsoft.com/office/powerpoint/2010/main" val="281285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793" y="4736942"/>
            <a:ext cx="10995991" cy="1030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Windows 10</a:t>
            </a:r>
          </a:p>
          <a:p>
            <a:pPr algn="ctr">
              <a:lnSpc>
                <a:spcPct val="90000"/>
              </a:lnSpc>
              <a:spcBef>
                <a:spcPts val="600"/>
              </a:spcBef>
            </a:pPr>
            <a:r>
              <a:rPr lang="en-US" sz="1400" dirty="0" smtClean="0"/>
              <a:t>operating system</a:t>
            </a:r>
          </a:p>
        </p:txBody>
      </p:sp>
      <p:grpSp>
        <p:nvGrpSpPr>
          <p:cNvPr id="7" name="Group 6"/>
          <p:cNvGrpSpPr/>
          <p:nvPr/>
        </p:nvGrpSpPr>
        <p:grpSpPr>
          <a:xfrm>
            <a:off x="7288083" y="1008403"/>
            <a:ext cx="4317507" cy="234827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b" anchorCtr="0" forceAA="0" compatLnSpc="1">
              <a:prstTxWarp prst="textNoShape">
                <a:avLst/>
              </a:prstTxWarp>
              <a:noAutofit/>
            </a:bodyPr>
            <a:lstStyle/>
            <a:p>
              <a:pPr algn="ctr">
                <a:lnSpc>
                  <a:spcPct val="90000"/>
                </a:lnSpc>
                <a:spcBef>
                  <a:spcPts val="600"/>
                </a:spcBef>
              </a:pPr>
              <a:r>
                <a:rPr lang="en-US" sz="2400" dirty="0" smtClean="0">
                  <a:solidFill>
                    <a:schemeClr val="tx2"/>
                  </a:solidFill>
                </a:rPr>
                <a:t>Bridging technologies</a:t>
              </a: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Win32</a:t>
                </a:r>
                <a:endParaRPr lang="en-US" sz="2400" dirty="0" smtClean="0"/>
              </a:p>
              <a:p>
                <a:pPr algn="ctr">
                  <a:lnSpc>
                    <a:spcPct val="90000"/>
                  </a:lnSpc>
                  <a:spcBef>
                    <a:spcPts val="600"/>
                  </a:spcBef>
                </a:pPr>
                <a:r>
                  <a:rPr lang="en-US" sz="1400" dirty="0" smtClean="0"/>
                  <a:t>desktop</a:t>
                </a:r>
                <a:endParaRPr lang="en-US" sz="2400" dirty="0" smtClean="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Web</a:t>
                </a:r>
                <a:endParaRPr lang="en-US" sz="2400" dirty="0" smtClean="0"/>
              </a:p>
              <a:p>
                <a:pPr algn="ctr">
                  <a:lnSpc>
                    <a:spcPct val="90000"/>
                  </a:lnSpc>
                  <a:spcBef>
                    <a:spcPts val="600"/>
                  </a:spcBef>
                </a:pPr>
                <a:r>
                  <a:rPr lang="en-US" sz="1400" dirty="0" smtClean="0"/>
                  <a:t>hosted</a:t>
                </a:r>
                <a:endParaRPr lang="en-US" sz="2400" dirty="0" smtClean="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Java</a:t>
                </a:r>
              </a:p>
              <a:p>
                <a:pPr algn="ctr">
                  <a:lnSpc>
                    <a:spcPct val="90000"/>
                  </a:lnSpc>
                  <a:spcBef>
                    <a:spcPts val="600"/>
                  </a:spcBef>
                </a:pPr>
                <a:r>
                  <a:rPr lang="en-US" sz="1400" dirty="0" smtClean="0"/>
                  <a:t>Android</a:t>
                </a:r>
                <a:endParaRPr lang="en-US" sz="2400" dirty="0" smtClean="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err="1" smtClean="0"/>
                  <a:t>Obj.C</a:t>
                </a:r>
                <a:endParaRPr lang="en-US" sz="2000" dirty="0" smtClean="0"/>
              </a:p>
              <a:p>
                <a:pPr algn="ctr">
                  <a:lnSpc>
                    <a:spcPct val="90000"/>
                  </a:lnSpc>
                  <a:spcBef>
                    <a:spcPts val="600"/>
                  </a:spcBef>
                </a:pPr>
                <a:r>
                  <a:rPr lang="en-US" sz="1400" dirty="0" smtClean="0"/>
                  <a:t>iOS</a:t>
                </a:r>
                <a:endParaRPr lang="en-US" sz="2400" dirty="0" smtClean="0"/>
              </a:p>
            </p:txBody>
          </p:sp>
        </p:grpSp>
      </p:grpSp>
      <p:grpSp>
        <p:nvGrpSpPr>
          <p:cNvPr id="3" name="Group 2"/>
          <p:cNvGrpSpPr/>
          <p:nvPr/>
        </p:nvGrpSpPr>
        <p:grpSpPr>
          <a:xfrm>
            <a:off x="3938035" y="1008403"/>
            <a:ext cx="7667555" cy="3594295"/>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a:p>
              <a:pPr algn="ctr">
                <a:lnSpc>
                  <a:spcPct val="90000"/>
                </a:lnSpc>
                <a:spcBef>
                  <a:spcPts val="600"/>
                </a:spcBef>
              </a:pPr>
              <a:r>
                <a:rPr lang="en-US" sz="1400" dirty="0" smtClean="0"/>
                <a:t>&amp; CX</a:t>
              </a:r>
              <a:endParaRPr lang="en-US" sz="2400" dirty="0" smtClean="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XAML</a:t>
              </a:r>
            </a:p>
          </p:txBody>
        </p:sp>
      </p:grpSp>
      <p:grpSp>
        <p:nvGrpSpPr>
          <p:cNvPr id="2" name="Group 1"/>
          <p:cNvGrpSpPr/>
          <p:nvPr/>
        </p:nvGrpSpPr>
        <p:grpSpPr>
          <a:xfrm>
            <a:off x="609601" y="1008403"/>
            <a:ext cx="3204427" cy="3594295"/>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runtime</a:t>
              </a:r>
              <a:endParaRPr lang="en-US" sz="2400" dirty="0" smtClean="0"/>
            </a:p>
          </p:txBody>
        </p:sp>
      </p:grpSp>
    </p:spTree>
    <p:extLst>
      <p:ext uri="{BB962C8B-B14F-4D97-AF65-F5344CB8AC3E}">
        <p14:creationId xmlns:p14="http://schemas.microsoft.com/office/powerpoint/2010/main" val="51635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Let’s talk about bridge technologies</a:t>
            </a:r>
            <a:endParaRPr lang="en-US" dirty="0"/>
          </a:p>
        </p:txBody>
      </p:sp>
      <p:sp>
        <p:nvSpPr>
          <p:cNvPr id="4" name="Text Placeholder 3"/>
          <p:cNvSpPr>
            <a:spLocks noGrp="1"/>
          </p:cNvSpPr>
          <p:nvPr>
            <p:ph type="body" sz="quarter" idx="10"/>
          </p:nvPr>
        </p:nvSpPr>
        <p:spPr/>
        <p:txBody>
          <a:bodyPr vert="horz" lIns="137160" tIns="109728" rIns="137160" bIns="109728" rtlCol="0" anchor="t">
            <a:noAutofit/>
          </a:bodyPr>
          <a:lstStyle/>
          <a:p>
            <a:r>
              <a:rPr lang="en-US" sz="3200" dirty="0"/>
              <a:t>Objective-C</a:t>
            </a:r>
          </a:p>
          <a:p>
            <a:pPr lvl="1"/>
            <a:r>
              <a:rPr lang="en-US" sz="1800" dirty="0"/>
              <a:t>At Build we announced iOS code can be reused in a Windows app</a:t>
            </a:r>
          </a:p>
          <a:p>
            <a:r>
              <a:rPr lang="en-US" sz="3200" dirty="0"/>
              <a:t>Android</a:t>
            </a:r>
          </a:p>
          <a:p>
            <a:pPr lvl="1"/>
            <a:r>
              <a:rPr lang="en-US" sz="1800" dirty="0"/>
              <a:t>At Build we announced Android code can be reused in a Windows app to run on Windows Phone</a:t>
            </a:r>
          </a:p>
          <a:p>
            <a:r>
              <a:rPr lang="en-US" sz="3200" dirty="0"/>
              <a:t>Web</a:t>
            </a:r>
          </a:p>
          <a:p>
            <a:pPr lvl="1"/>
            <a:r>
              <a:rPr lang="en-US" sz="1800" dirty="0"/>
              <a:t>At Build we announced web sites can be wrapped to run on Windows </a:t>
            </a:r>
          </a:p>
          <a:p>
            <a:r>
              <a:rPr lang="en-US" sz="3200" dirty="0"/>
              <a:t>Win32</a:t>
            </a:r>
          </a:p>
          <a:p>
            <a:pPr lvl="1"/>
            <a:r>
              <a:rPr lang="en-US" sz="1800" dirty="0"/>
              <a:t>At Build we announced that Classic Windows Apps (CWA) can be packaged as an </a:t>
            </a:r>
            <a:r>
              <a:rPr lang="en-US" sz="1800" dirty="0" err="1"/>
              <a:t>Appx</a:t>
            </a:r>
            <a:endParaRPr lang="en-US" sz="1800" dirty="0"/>
          </a:p>
        </p:txBody>
      </p:sp>
    </p:spTree>
    <p:extLst>
      <p:ext uri="{BB962C8B-B14F-4D97-AF65-F5344CB8AC3E}">
        <p14:creationId xmlns:p14="http://schemas.microsoft.com/office/powerpoint/2010/main" val="945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Bridges bring more apps </a:t>
            </a:r>
            <a:br>
              <a:rPr lang="en-US" dirty="0" smtClean="0"/>
            </a:br>
            <a:r>
              <a:rPr lang="en-US" dirty="0" smtClean="0"/>
              <a:t>to the Windows platform</a:t>
            </a:r>
            <a:endParaRPr lang="en-US" dirty="0"/>
          </a:p>
        </p:txBody>
      </p:sp>
    </p:spTree>
    <p:extLst>
      <p:ext uri="{BB962C8B-B14F-4D97-AF65-F5344CB8AC3E}">
        <p14:creationId xmlns:p14="http://schemas.microsoft.com/office/powerpoint/2010/main" val="224436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5487"/>
            <a:ext cx="11853631" cy="982133"/>
          </a:xfrm>
        </p:spPr>
        <p:txBody>
          <a:bodyPr/>
          <a:lstStyle/>
          <a:p>
            <a:r>
              <a:rPr lang="en-GB" dirty="0" smtClean="0"/>
              <a:t>Continuum for Convertibles and Phones</a:t>
            </a:r>
            <a:endParaRPr lang="en-GB" dirty="0"/>
          </a:p>
        </p:txBody>
      </p:sp>
      <p:pic>
        <p:nvPicPr>
          <p:cNvPr id="4" name="Picture 3"/>
          <p:cNvPicPr>
            <a:picLocks noChangeAspect="1"/>
          </p:cNvPicPr>
          <p:nvPr/>
        </p:nvPicPr>
        <p:blipFill>
          <a:blip r:embed="rId2"/>
          <a:stretch>
            <a:fillRect/>
          </a:stretch>
        </p:blipFill>
        <p:spPr>
          <a:xfrm>
            <a:off x="-390071" y="0"/>
            <a:ext cx="12825263" cy="6858000"/>
          </a:xfrm>
          <a:prstGeom prst="rect">
            <a:avLst/>
          </a:prstGeom>
        </p:spPr>
      </p:pic>
      <p:sp>
        <p:nvSpPr>
          <p:cNvPr id="5" name="TextBox 4"/>
          <p:cNvSpPr txBox="1"/>
          <p:nvPr/>
        </p:nvSpPr>
        <p:spPr>
          <a:xfrm>
            <a:off x="8406253" y="451310"/>
            <a:ext cx="4185100" cy="1883593"/>
          </a:xfrm>
          <a:prstGeom prst="rect">
            <a:avLst/>
          </a:prstGeom>
          <a:noFill/>
        </p:spPr>
        <p:txBody>
          <a:bodyPr wrap="square" lIns="137160" tIns="109728" rIns="137160" bIns="109728" rtlCol="0">
            <a:spAutoFit/>
          </a:bodyPr>
          <a:lstStyle/>
          <a:p>
            <a:pPr>
              <a:lnSpc>
                <a:spcPct val="90000"/>
              </a:lnSpc>
              <a:spcBef>
                <a:spcPts val="600"/>
              </a:spcBef>
            </a:pPr>
            <a:r>
              <a:rPr lang="en-GB" sz="4000" dirty="0" smtClean="0">
                <a:solidFill>
                  <a:schemeClr val="bg1"/>
                </a:solidFill>
                <a:latin typeface="+mj-lt"/>
              </a:rPr>
              <a:t>Continuum for convertibles and Phones</a:t>
            </a:r>
          </a:p>
        </p:txBody>
      </p:sp>
    </p:spTree>
    <p:extLst>
      <p:ext uri="{BB962C8B-B14F-4D97-AF65-F5344CB8AC3E}">
        <p14:creationId xmlns:p14="http://schemas.microsoft.com/office/powerpoint/2010/main" val="2585575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single platform</a:t>
            </a:r>
          </a:p>
          <a:p>
            <a:pPr marL="234950" lvl="1" indent="0">
              <a:buNone/>
            </a:pPr>
            <a:r>
              <a:rPr lang="en-US" dirty="0" smtClean="0"/>
              <a:t>One Windows</a:t>
            </a:r>
          </a:p>
          <a:p>
            <a:pPr marL="234950" lvl="1" indent="0">
              <a:buNone/>
            </a:pPr>
            <a:r>
              <a:rPr lang="en-US" dirty="0" smtClean="0"/>
              <a:t>Many devices</a:t>
            </a:r>
          </a:p>
          <a:p>
            <a:pPr indent="-222250"/>
            <a:r>
              <a:rPr lang="en-US" dirty="0" smtClean="0"/>
              <a:t>Developer experience</a:t>
            </a:r>
            <a:endParaRPr lang="en-US" dirty="0"/>
          </a:p>
          <a:p>
            <a:pPr marL="234950" lvl="1" indent="0">
              <a:buNone/>
            </a:pPr>
            <a:r>
              <a:rPr lang="en-US" dirty="0" smtClean="0"/>
              <a:t>Windows tooling</a:t>
            </a:r>
            <a:endParaRPr lang="en-US" dirty="0"/>
          </a:p>
          <a:p>
            <a:pPr marL="234950" lvl="1" indent="0">
              <a:buNone/>
            </a:pPr>
            <a:r>
              <a:rPr lang="en-US" dirty="0" err="1" smtClean="0"/>
              <a:t>.Net</a:t>
            </a:r>
            <a:r>
              <a:rPr lang="en-US" dirty="0" smtClean="0"/>
              <a:t> Native</a:t>
            </a:r>
          </a:p>
          <a:p>
            <a:pPr indent="-222250"/>
            <a:r>
              <a:rPr lang="en-US" dirty="0" smtClean="0"/>
              <a:t>Template 10</a:t>
            </a:r>
          </a:p>
          <a:p>
            <a:pPr marL="234950" lvl="1" indent="0">
              <a:buNone/>
            </a:pPr>
            <a:r>
              <a:rPr lang="en-US" dirty="0" smtClean="0"/>
              <a:t>http://aka.ms/template10</a:t>
            </a:r>
            <a:endParaRPr lang="en-US" dirty="0"/>
          </a:p>
          <a:p>
            <a:pPr marL="234950" lvl="1" indent="0">
              <a:buNone/>
            </a:pPr>
            <a:endParaRPr lang="en-US"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code</a:t>
            </a:r>
            <a:endParaRPr lang="en-US" dirty="0"/>
          </a:p>
        </p:txBody>
      </p:sp>
      <p:sp>
        <p:nvSpPr>
          <p:cNvPr id="4" name="Text Placeholder 3"/>
          <p:cNvSpPr>
            <a:spLocks noGrp="1"/>
          </p:cNvSpPr>
          <p:nvPr>
            <p:ph type="body" sz="quarter" idx="10"/>
          </p:nvPr>
        </p:nvSpPr>
        <p:spPr/>
        <p:txBody>
          <a:bodyPr/>
          <a:lstStyle/>
          <a:p>
            <a:r>
              <a:rPr lang="en-US" dirty="0" smtClean="0"/>
              <a:t>A compatible binary across devices</a:t>
            </a:r>
          </a:p>
          <a:p>
            <a:pPr lvl="1"/>
            <a:r>
              <a:rPr lang="en-US" dirty="0" smtClean="0"/>
              <a:t>Universal API with device-specific implementation</a:t>
            </a:r>
          </a:p>
          <a:p>
            <a:r>
              <a:rPr lang="en-US" dirty="0" smtClean="0"/>
              <a:t>Light up our app with capabilities</a:t>
            </a:r>
          </a:p>
          <a:p>
            <a:pPr lvl="1"/>
            <a:r>
              <a:rPr lang="en-US" dirty="0" smtClean="0"/>
              <a:t>Testing for capabilities and namespaces</a:t>
            </a:r>
            <a:endParaRPr lang="en-US" dirty="0"/>
          </a:p>
        </p:txBody>
      </p:sp>
    </p:spTree>
    <p:extLst>
      <p:ext uri="{BB962C8B-B14F-4D97-AF65-F5344CB8AC3E}">
        <p14:creationId xmlns:p14="http://schemas.microsoft.com/office/powerpoint/2010/main" val="392252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Users love apps that </a:t>
            </a:r>
            <a:br>
              <a:rPr lang="en-GB" dirty="0" smtClean="0"/>
            </a:br>
            <a:r>
              <a:rPr lang="en-GB" dirty="0" smtClean="0"/>
              <a:t>work great on all their devices</a:t>
            </a:r>
            <a:endParaRPr lang="en-GB" dirty="0"/>
          </a:p>
        </p:txBody>
      </p:sp>
    </p:spTree>
    <p:extLst>
      <p:ext uri="{BB962C8B-B14F-4D97-AF65-F5344CB8AC3E}">
        <p14:creationId xmlns:p14="http://schemas.microsoft.com/office/powerpoint/2010/main" val="245375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6088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2370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dirty="0" smtClean="0">
                <a:solidFill>
                  <a:schemeClr val="bg1"/>
                </a:solidFill>
                <a:latin typeface="+mj-lt"/>
              </a:rPr>
              <a:t>UAP</a:t>
            </a:r>
          </a:p>
        </p:txBody>
      </p:sp>
      <p:sp>
        <p:nvSpPr>
          <p:cNvPr id="6" name="Block Arc 5"/>
          <p:cNvSpPr/>
          <p:nvPr/>
        </p:nvSpPr>
        <p:spPr>
          <a:xfrm>
            <a:off x="880965" y="1345403"/>
            <a:ext cx="2290433" cy="2316239"/>
          </a:xfrm>
          <a:prstGeom prst="blockArc">
            <a:avLst>
              <a:gd name="adj1" fmla="val 11043132"/>
              <a:gd name="adj2" fmla="val 16048041"/>
              <a:gd name="adj3" fmla="val 14530"/>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8" name="Block Arc 7"/>
          <p:cNvSpPr/>
          <p:nvPr/>
        </p:nvSpPr>
        <p:spPr>
          <a:xfrm rot="16200000">
            <a:off x="880965" y="1345403"/>
            <a:ext cx="2290433" cy="2316239"/>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9" name="Block Arc 8"/>
          <p:cNvSpPr/>
          <p:nvPr/>
        </p:nvSpPr>
        <p:spPr>
          <a:xfrm rot="10800000">
            <a:off x="88096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10" name="Block Arc 9"/>
          <p:cNvSpPr/>
          <p:nvPr/>
        </p:nvSpPr>
        <p:spPr>
          <a:xfrm rot="5400000">
            <a:off x="880964" y="1345402"/>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11" name="Rectangle 10"/>
          <p:cNvSpPr/>
          <p:nvPr/>
        </p:nvSpPr>
        <p:spPr>
          <a:xfrm>
            <a:off x="864884"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3608091"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3" name="Rectangle 12"/>
          <p:cNvSpPr/>
          <p:nvPr/>
        </p:nvSpPr>
        <p:spPr>
          <a:xfrm>
            <a:off x="6322973"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4" name="Rectangle 13"/>
          <p:cNvSpPr/>
          <p:nvPr/>
        </p:nvSpPr>
        <p:spPr>
          <a:xfrm>
            <a:off x="9075907"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7" name="Oval 16"/>
          <p:cNvSpPr/>
          <p:nvPr/>
        </p:nvSpPr>
        <p:spPr>
          <a:xfrm>
            <a:off x="406373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18" name="Block Arc 17"/>
          <p:cNvSpPr/>
          <p:nvPr/>
        </p:nvSpPr>
        <p:spPr>
          <a:xfrm>
            <a:off x="3620995" y="1345403"/>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19" name="Block Arc 18"/>
          <p:cNvSpPr/>
          <p:nvPr/>
        </p:nvSpPr>
        <p:spPr>
          <a:xfrm rot="16200000">
            <a:off x="3620995" y="1345403"/>
            <a:ext cx="2290433" cy="2316239"/>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0" name="Block Arc 19"/>
          <p:cNvSpPr/>
          <p:nvPr/>
        </p:nvSpPr>
        <p:spPr>
          <a:xfrm rot="10800000">
            <a:off x="362099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21" name="Block Arc 20"/>
          <p:cNvSpPr/>
          <p:nvPr/>
        </p:nvSpPr>
        <p:spPr>
          <a:xfrm rot="5400000">
            <a:off x="3620994" y="1345402"/>
            <a:ext cx="2290433" cy="2316239"/>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3" name="Oval 22"/>
          <p:cNvSpPr/>
          <p:nvPr/>
        </p:nvSpPr>
        <p:spPr>
          <a:xfrm>
            <a:off x="6807270" y="1783335"/>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24" name="Block Arc 23"/>
          <p:cNvSpPr/>
          <p:nvPr/>
        </p:nvSpPr>
        <p:spPr>
          <a:xfrm>
            <a:off x="6364531" y="1345402"/>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5" name="Block Arc 24"/>
          <p:cNvSpPr/>
          <p:nvPr/>
        </p:nvSpPr>
        <p:spPr>
          <a:xfrm rot="16200000">
            <a:off x="6364531" y="1345402"/>
            <a:ext cx="2290433" cy="2316239"/>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6" name="Block Arc 25"/>
          <p:cNvSpPr/>
          <p:nvPr/>
        </p:nvSpPr>
        <p:spPr>
          <a:xfrm rot="10800000">
            <a:off x="6364530" y="1345401"/>
            <a:ext cx="2290433" cy="2316239"/>
          </a:xfrm>
          <a:prstGeom prst="blockArc">
            <a:avLst>
              <a:gd name="adj1" fmla="val 11043132"/>
              <a:gd name="adj2" fmla="val 16048041"/>
              <a:gd name="adj3" fmla="val 14530"/>
            </a:avLst>
          </a:prstGeom>
          <a:solidFill>
            <a:schemeClr val="accent1"/>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27" name="Block Arc 26"/>
          <p:cNvSpPr/>
          <p:nvPr/>
        </p:nvSpPr>
        <p:spPr>
          <a:xfrm rot="5400000">
            <a:off x="6364530" y="1345401"/>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9" name="Oval 28"/>
          <p:cNvSpPr/>
          <p:nvPr/>
        </p:nvSpPr>
        <p:spPr>
          <a:xfrm>
            <a:off x="956020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30" name="Block Arc 29"/>
          <p:cNvSpPr/>
          <p:nvPr/>
        </p:nvSpPr>
        <p:spPr>
          <a:xfrm>
            <a:off x="9117465" y="1345403"/>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1" name="Block Arc 30"/>
          <p:cNvSpPr/>
          <p:nvPr/>
        </p:nvSpPr>
        <p:spPr>
          <a:xfrm rot="16200000">
            <a:off x="9117465" y="1345403"/>
            <a:ext cx="2290433" cy="2316239"/>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2" name="Block Arc 31"/>
          <p:cNvSpPr/>
          <p:nvPr/>
        </p:nvSpPr>
        <p:spPr>
          <a:xfrm rot="10800000">
            <a:off x="911746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3" name="Block Arc 32"/>
          <p:cNvSpPr/>
          <p:nvPr/>
        </p:nvSpPr>
        <p:spPr>
          <a:xfrm rot="5400000">
            <a:off x="9117464" y="1345402"/>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4" name="Rectangle 33"/>
          <p:cNvSpPr/>
          <p:nvPr/>
        </p:nvSpPr>
        <p:spPr>
          <a:xfrm>
            <a:off x="836559" y="4475776"/>
            <a:ext cx="2373549" cy="96303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p:txBody>
      </p:sp>
      <p:sp>
        <p:nvSpPr>
          <p:cNvPr id="35" name="Rectangle 34"/>
          <p:cNvSpPr/>
          <p:nvPr/>
        </p:nvSpPr>
        <p:spPr>
          <a:xfrm>
            <a:off x="3579766" y="4475776"/>
            <a:ext cx="2373549" cy="96303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Mobile</a:t>
            </a:r>
          </a:p>
        </p:txBody>
      </p:sp>
      <p:sp>
        <p:nvSpPr>
          <p:cNvPr id="36" name="Rectangle 35"/>
          <p:cNvSpPr/>
          <p:nvPr/>
        </p:nvSpPr>
        <p:spPr>
          <a:xfrm>
            <a:off x="6322973" y="4475776"/>
            <a:ext cx="2373549" cy="96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p:txBody>
      </p:sp>
      <p:sp>
        <p:nvSpPr>
          <p:cNvPr id="37" name="Rectangle 36"/>
          <p:cNvSpPr/>
          <p:nvPr/>
        </p:nvSpPr>
        <p:spPr>
          <a:xfrm>
            <a:off x="9075907" y="4475776"/>
            <a:ext cx="2373549" cy="9630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More…</a:t>
            </a:r>
          </a:p>
        </p:txBody>
      </p:sp>
      <p:grpSp>
        <p:nvGrpSpPr>
          <p:cNvPr id="5" name="Group 4"/>
          <p:cNvGrpSpPr/>
          <p:nvPr/>
        </p:nvGrpSpPr>
        <p:grpSpPr>
          <a:xfrm>
            <a:off x="1511625" y="2646181"/>
            <a:ext cx="1073875" cy="464362"/>
            <a:chOff x="1511625" y="2842953"/>
            <a:chExt cx="1073875" cy="464362"/>
          </a:xfrm>
        </p:grpSpPr>
        <p:sp>
          <p:nvSpPr>
            <p:cNvPr id="2" name="Oval 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8" name="Oval 3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9" name="Oval 3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0" name="Oval 3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41" name="Group 40"/>
          <p:cNvGrpSpPr/>
          <p:nvPr/>
        </p:nvGrpSpPr>
        <p:grpSpPr>
          <a:xfrm>
            <a:off x="4237657" y="2646181"/>
            <a:ext cx="1073875" cy="464362"/>
            <a:chOff x="1511625" y="2842953"/>
            <a:chExt cx="1073875" cy="464362"/>
          </a:xfrm>
        </p:grpSpPr>
        <p:sp>
          <p:nvSpPr>
            <p:cNvPr id="42" name="Oval 4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3" name="Oval 4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4" name="Oval 4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5" name="Oval 4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46" name="Group 45"/>
          <p:cNvGrpSpPr/>
          <p:nvPr/>
        </p:nvGrpSpPr>
        <p:grpSpPr>
          <a:xfrm>
            <a:off x="7000884" y="2646181"/>
            <a:ext cx="1073875" cy="464362"/>
            <a:chOff x="1511625" y="2842953"/>
            <a:chExt cx="1073875" cy="464362"/>
          </a:xfrm>
        </p:grpSpPr>
        <p:sp>
          <p:nvSpPr>
            <p:cNvPr id="47" name="Oval 46"/>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8" name="Oval 4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9" name="Oval 4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0" name="Oval 4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51" name="Group 50"/>
          <p:cNvGrpSpPr/>
          <p:nvPr/>
        </p:nvGrpSpPr>
        <p:grpSpPr>
          <a:xfrm>
            <a:off x="9725742" y="2646181"/>
            <a:ext cx="1073875" cy="464362"/>
            <a:chOff x="1511625" y="2842953"/>
            <a:chExt cx="1073875" cy="464362"/>
          </a:xfrm>
        </p:grpSpPr>
        <p:sp>
          <p:nvSpPr>
            <p:cNvPr id="52" name="Oval 5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3" name="Oval 5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4" name="Oval 5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5" name="Oval 5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413802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Effect transition="in" filter="fade">
                                      <p:cBhvr>
                                        <p:cTn id="64" dur="500"/>
                                        <p:tgtEl>
                                          <p:spTgt spid="29"/>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fltVal val="0"/>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animEffect transition="in" filter="fade">
                                      <p:cBhvr>
                                        <p:cTn id="81" dur="500"/>
                                        <p:tgtEl>
                                          <p:spTgt spid="21"/>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500" fill="hold"/>
                                        <p:tgtEl>
                                          <p:spTgt spid="26"/>
                                        </p:tgtEl>
                                        <p:attrNameLst>
                                          <p:attrName>ppt_w</p:attrName>
                                        </p:attrNameLst>
                                      </p:cBhvr>
                                      <p:tavLst>
                                        <p:tav tm="0">
                                          <p:val>
                                            <p:fltVal val="0"/>
                                          </p:val>
                                        </p:tav>
                                        <p:tav tm="100000">
                                          <p:val>
                                            <p:strVal val="#ppt_w"/>
                                          </p:val>
                                        </p:tav>
                                      </p:tavLst>
                                    </p:anim>
                                    <p:anim calcmode="lin" valueType="num">
                                      <p:cBhvr>
                                        <p:cTn id="86" dur="500" fill="hold"/>
                                        <p:tgtEl>
                                          <p:spTgt spid="26"/>
                                        </p:tgtEl>
                                        <p:attrNameLst>
                                          <p:attrName>ppt_h</p:attrName>
                                        </p:attrNameLst>
                                      </p:cBhvr>
                                      <p:tavLst>
                                        <p:tav tm="0">
                                          <p:val>
                                            <p:fltVal val="0"/>
                                          </p:val>
                                        </p:tav>
                                        <p:tav tm="100000">
                                          <p:val>
                                            <p:strVal val="#ppt_h"/>
                                          </p:val>
                                        </p:tav>
                                      </p:tavLst>
                                    </p:anim>
                                    <p:animEffect transition="in" filter="fade">
                                      <p:cBhvr>
                                        <p:cTn id="87" dur="500"/>
                                        <p:tgtEl>
                                          <p:spTgt spid="26"/>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500" fill="hold"/>
                                        <p:tgtEl>
                                          <p:spTgt spid="31"/>
                                        </p:tgtEl>
                                        <p:attrNameLst>
                                          <p:attrName>ppt_w</p:attrName>
                                        </p:attrNameLst>
                                      </p:cBhvr>
                                      <p:tavLst>
                                        <p:tav tm="0">
                                          <p:val>
                                            <p:fltVal val="0"/>
                                          </p:val>
                                        </p:tav>
                                        <p:tav tm="100000">
                                          <p:val>
                                            <p:strVal val="#ppt_w"/>
                                          </p:val>
                                        </p:tav>
                                      </p:tavLst>
                                    </p:anim>
                                    <p:anim calcmode="lin" valueType="num">
                                      <p:cBhvr>
                                        <p:cTn id="92" dur="500" fill="hold"/>
                                        <p:tgtEl>
                                          <p:spTgt spid="31"/>
                                        </p:tgtEl>
                                        <p:attrNameLst>
                                          <p:attrName>ppt_h</p:attrName>
                                        </p:attrNameLst>
                                      </p:cBhvr>
                                      <p:tavLst>
                                        <p:tav tm="0">
                                          <p:val>
                                            <p:fltVal val="0"/>
                                          </p:val>
                                        </p:tav>
                                        <p:tav tm="100000">
                                          <p:val>
                                            <p:strVal val="#ppt_h"/>
                                          </p:val>
                                        </p:tav>
                                      </p:tavLst>
                                    </p:anim>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
                                        </p:tgtEl>
                                        <p:attrNameLst>
                                          <p:attrName>style.visibility</p:attrName>
                                        </p:attrNameLst>
                                      </p:cBhvr>
                                      <p:to>
                                        <p:strVal val="visible"/>
                                      </p:to>
                                    </p:set>
                                    <p:anim calcmode="lin" valueType="num">
                                      <p:cBhvr>
                                        <p:cTn id="98" dur="300" fill="hold"/>
                                        <p:tgtEl>
                                          <p:spTgt spid="10"/>
                                        </p:tgtEl>
                                        <p:attrNameLst>
                                          <p:attrName>ppt_w</p:attrName>
                                        </p:attrNameLst>
                                      </p:cBhvr>
                                      <p:tavLst>
                                        <p:tav tm="0">
                                          <p:val>
                                            <p:fltVal val="0"/>
                                          </p:val>
                                        </p:tav>
                                        <p:tav tm="100000">
                                          <p:val>
                                            <p:strVal val="#ppt_w"/>
                                          </p:val>
                                        </p:tav>
                                      </p:tavLst>
                                    </p:anim>
                                    <p:anim calcmode="lin" valueType="num">
                                      <p:cBhvr>
                                        <p:cTn id="99" dur="300" fill="hold"/>
                                        <p:tgtEl>
                                          <p:spTgt spid="10"/>
                                        </p:tgtEl>
                                        <p:attrNameLst>
                                          <p:attrName>ppt_h</p:attrName>
                                        </p:attrNameLst>
                                      </p:cBhvr>
                                      <p:tavLst>
                                        <p:tav tm="0">
                                          <p:val>
                                            <p:fltVal val="0"/>
                                          </p:val>
                                        </p:tav>
                                        <p:tav tm="100000">
                                          <p:val>
                                            <p:strVal val="#ppt_h"/>
                                          </p:val>
                                        </p:tav>
                                      </p:tavLst>
                                    </p:anim>
                                    <p:animEffect transition="in" filter="fade">
                                      <p:cBhvr>
                                        <p:cTn id="100" dur="300"/>
                                        <p:tgtEl>
                                          <p:spTgt spid="10"/>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300" fill="hold"/>
                                        <p:tgtEl>
                                          <p:spTgt spid="9"/>
                                        </p:tgtEl>
                                        <p:attrNameLst>
                                          <p:attrName>ppt_w</p:attrName>
                                        </p:attrNameLst>
                                      </p:cBhvr>
                                      <p:tavLst>
                                        <p:tav tm="0">
                                          <p:val>
                                            <p:fltVal val="0"/>
                                          </p:val>
                                        </p:tav>
                                        <p:tav tm="100000">
                                          <p:val>
                                            <p:strVal val="#ppt_w"/>
                                          </p:val>
                                        </p:tav>
                                      </p:tavLst>
                                    </p:anim>
                                    <p:anim calcmode="lin" valueType="num">
                                      <p:cBhvr>
                                        <p:cTn id="105" dur="300" fill="hold"/>
                                        <p:tgtEl>
                                          <p:spTgt spid="9"/>
                                        </p:tgtEl>
                                        <p:attrNameLst>
                                          <p:attrName>ppt_h</p:attrName>
                                        </p:attrNameLst>
                                      </p:cBhvr>
                                      <p:tavLst>
                                        <p:tav tm="0">
                                          <p:val>
                                            <p:fltVal val="0"/>
                                          </p:val>
                                        </p:tav>
                                        <p:tav tm="100000">
                                          <p:val>
                                            <p:strVal val="#ppt_h"/>
                                          </p:val>
                                        </p:tav>
                                      </p:tavLst>
                                    </p:anim>
                                    <p:animEffect transition="in" filter="fade">
                                      <p:cBhvr>
                                        <p:cTn id="106" dur="300"/>
                                        <p:tgtEl>
                                          <p:spTgt spid="9"/>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8"/>
                                        </p:tgtEl>
                                        <p:attrNameLst>
                                          <p:attrName>style.visibility</p:attrName>
                                        </p:attrNameLst>
                                      </p:cBhvr>
                                      <p:to>
                                        <p:strVal val="visible"/>
                                      </p:to>
                                    </p:set>
                                    <p:anim calcmode="lin" valueType="num">
                                      <p:cBhvr>
                                        <p:cTn id="110" dur="300" fill="hold"/>
                                        <p:tgtEl>
                                          <p:spTgt spid="8"/>
                                        </p:tgtEl>
                                        <p:attrNameLst>
                                          <p:attrName>ppt_w</p:attrName>
                                        </p:attrNameLst>
                                      </p:cBhvr>
                                      <p:tavLst>
                                        <p:tav tm="0">
                                          <p:val>
                                            <p:fltVal val="0"/>
                                          </p:val>
                                        </p:tav>
                                        <p:tav tm="100000">
                                          <p:val>
                                            <p:strVal val="#ppt_w"/>
                                          </p:val>
                                        </p:tav>
                                      </p:tavLst>
                                    </p:anim>
                                    <p:anim calcmode="lin" valueType="num">
                                      <p:cBhvr>
                                        <p:cTn id="111" dur="300" fill="hold"/>
                                        <p:tgtEl>
                                          <p:spTgt spid="8"/>
                                        </p:tgtEl>
                                        <p:attrNameLst>
                                          <p:attrName>ppt_h</p:attrName>
                                        </p:attrNameLst>
                                      </p:cBhvr>
                                      <p:tavLst>
                                        <p:tav tm="0">
                                          <p:val>
                                            <p:fltVal val="0"/>
                                          </p:val>
                                        </p:tav>
                                        <p:tav tm="100000">
                                          <p:val>
                                            <p:strVal val="#ppt_h"/>
                                          </p:val>
                                        </p:tav>
                                      </p:tavLst>
                                    </p:anim>
                                    <p:animEffect transition="in" filter="fade">
                                      <p:cBhvr>
                                        <p:cTn id="112" dur="300"/>
                                        <p:tgtEl>
                                          <p:spTgt spid="8"/>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p:cTn id="116" dur="300" fill="hold"/>
                                        <p:tgtEl>
                                          <p:spTgt spid="20"/>
                                        </p:tgtEl>
                                        <p:attrNameLst>
                                          <p:attrName>ppt_w</p:attrName>
                                        </p:attrNameLst>
                                      </p:cBhvr>
                                      <p:tavLst>
                                        <p:tav tm="0">
                                          <p:val>
                                            <p:fltVal val="0"/>
                                          </p:val>
                                        </p:tav>
                                        <p:tav tm="100000">
                                          <p:val>
                                            <p:strVal val="#ppt_w"/>
                                          </p:val>
                                        </p:tav>
                                      </p:tavLst>
                                    </p:anim>
                                    <p:anim calcmode="lin" valueType="num">
                                      <p:cBhvr>
                                        <p:cTn id="117" dur="300" fill="hold"/>
                                        <p:tgtEl>
                                          <p:spTgt spid="20"/>
                                        </p:tgtEl>
                                        <p:attrNameLst>
                                          <p:attrName>ppt_h</p:attrName>
                                        </p:attrNameLst>
                                      </p:cBhvr>
                                      <p:tavLst>
                                        <p:tav tm="0">
                                          <p:val>
                                            <p:fltVal val="0"/>
                                          </p:val>
                                        </p:tav>
                                        <p:tav tm="100000">
                                          <p:val>
                                            <p:strVal val="#ppt_h"/>
                                          </p:val>
                                        </p:tav>
                                      </p:tavLst>
                                    </p:anim>
                                    <p:animEffect transition="in" filter="fade">
                                      <p:cBhvr>
                                        <p:cTn id="118" dur="300"/>
                                        <p:tgtEl>
                                          <p:spTgt spid="20"/>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9"/>
                                        </p:tgtEl>
                                        <p:attrNameLst>
                                          <p:attrName>style.visibility</p:attrName>
                                        </p:attrNameLst>
                                      </p:cBhvr>
                                      <p:to>
                                        <p:strVal val="visible"/>
                                      </p:to>
                                    </p:set>
                                    <p:anim calcmode="lin" valueType="num">
                                      <p:cBhvr>
                                        <p:cTn id="122" dur="300" fill="hold"/>
                                        <p:tgtEl>
                                          <p:spTgt spid="19"/>
                                        </p:tgtEl>
                                        <p:attrNameLst>
                                          <p:attrName>ppt_w</p:attrName>
                                        </p:attrNameLst>
                                      </p:cBhvr>
                                      <p:tavLst>
                                        <p:tav tm="0">
                                          <p:val>
                                            <p:fltVal val="0"/>
                                          </p:val>
                                        </p:tav>
                                        <p:tav tm="100000">
                                          <p:val>
                                            <p:strVal val="#ppt_w"/>
                                          </p:val>
                                        </p:tav>
                                      </p:tavLst>
                                    </p:anim>
                                    <p:anim calcmode="lin" valueType="num">
                                      <p:cBhvr>
                                        <p:cTn id="123" dur="300" fill="hold"/>
                                        <p:tgtEl>
                                          <p:spTgt spid="19"/>
                                        </p:tgtEl>
                                        <p:attrNameLst>
                                          <p:attrName>ppt_h</p:attrName>
                                        </p:attrNameLst>
                                      </p:cBhvr>
                                      <p:tavLst>
                                        <p:tav tm="0">
                                          <p:val>
                                            <p:fltVal val="0"/>
                                          </p:val>
                                        </p:tav>
                                        <p:tav tm="100000">
                                          <p:val>
                                            <p:strVal val="#ppt_h"/>
                                          </p:val>
                                        </p:tav>
                                      </p:tavLst>
                                    </p:anim>
                                    <p:animEffect transition="in" filter="fade">
                                      <p:cBhvr>
                                        <p:cTn id="124" dur="300"/>
                                        <p:tgtEl>
                                          <p:spTgt spid="19"/>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300" fill="hold"/>
                                        <p:tgtEl>
                                          <p:spTgt spid="18"/>
                                        </p:tgtEl>
                                        <p:attrNameLst>
                                          <p:attrName>ppt_w</p:attrName>
                                        </p:attrNameLst>
                                      </p:cBhvr>
                                      <p:tavLst>
                                        <p:tav tm="0">
                                          <p:val>
                                            <p:fltVal val="0"/>
                                          </p:val>
                                        </p:tav>
                                        <p:tav tm="100000">
                                          <p:val>
                                            <p:strVal val="#ppt_w"/>
                                          </p:val>
                                        </p:tav>
                                      </p:tavLst>
                                    </p:anim>
                                    <p:anim calcmode="lin" valueType="num">
                                      <p:cBhvr>
                                        <p:cTn id="129" dur="300" fill="hold"/>
                                        <p:tgtEl>
                                          <p:spTgt spid="18"/>
                                        </p:tgtEl>
                                        <p:attrNameLst>
                                          <p:attrName>ppt_h</p:attrName>
                                        </p:attrNameLst>
                                      </p:cBhvr>
                                      <p:tavLst>
                                        <p:tav tm="0">
                                          <p:val>
                                            <p:fltVal val="0"/>
                                          </p:val>
                                        </p:tav>
                                        <p:tav tm="100000">
                                          <p:val>
                                            <p:strVal val="#ppt_h"/>
                                          </p:val>
                                        </p:tav>
                                      </p:tavLst>
                                    </p:anim>
                                    <p:animEffect transition="in" filter="fade">
                                      <p:cBhvr>
                                        <p:cTn id="130" dur="300"/>
                                        <p:tgtEl>
                                          <p:spTgt spid="18"/>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p:cTn id="134" dur="300" fill="hold"/>
                                        <p:tgtEl>
                                          <p:spTgt spid="25"/>
                                        </p:tgtEl>
                                        <p:attrNameLst>
                                          <p:attrName>ppt_w</p:attrName>
                                        </p:attrNameLst>
                                      </p:cBhvr>
                                      <p:tavLst>
                                        <p:tav tm="0">
                                          <p:val>
                                            <p:fltVal val="0"/>
                                          </p:val>
                                        </p:tav>
                                        <p:tav tm="100000">
                                          <p:val>
                                            <p:strVal val="#ppt_w"/>
                                          </p:val>
                                        </p:tav>
                                      </p:tavLst>
                                    </p:anim>
                                    <p:anim calcmode="lin" valueType="num">
                                      <p:cBhvr>
                                        <p:cTn id="135" dur="300" fill="hold"/>
                                        <p:tgtEl>
                                          <p:spTgt spid="25"/>
                                        </p:tgtEl>
                                        <p:attrNameLst>
                                          <p:attrName>ppt_h</p:attrName>
                                        </p:attrNameLst>
                                      </p:cBhvr>
                                      <p:tavLst>
                                        <p:tav tm="0">
                                          <p:val>
                                            <p:fltVal val="0"/>
                                          </p:val>
                                        </p:tav>
                                        <p:tav tm="100000">
                                          <p:val>
                                            <p:strVal val="#ppt_h"/>
                                          </p:val>
                                        </p:tav>
                                      </p:tavLst>
                                    </p:anim>
                                    <p:animEffect transition="in" filter="fade">
                                      <p:cBhvr>
                                        <p:cTn id="136" dur="300"/>
                                        <p:tgtEl>
                                          <p:spTgt spid="25"/>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24"/>
                                        </p:tgtEl>
                                        <p:attrNameLst>
                                          <p:attrName>style.visibility</p:attrName>
                                        </p:attrNameLst>
                                      </p:cBhvr>
                                      <p:to>
                                        <p:strVal val="visible"/>
                                      </p:to>
                                    </p:set>
                                    <p:anim calcmode="lin" valueType="num">
                                      <p:cBhvr>
                                        <p:cTn id="140" dur="300" fill="hold"/>
                                        <p:tgtEl>
                                          <p:spTgt spid="24"/>
                                        </p:tgtEl>
                                        <p:attrNameLst>
                                          <p:attrName>ppt_w</p:attrName>
                                        </p:attrNameLst>
                                      </p:cBhvr>
                                      <p:tavLst>
                                        <p:tav tm="0">
                                          <p:val>
                                            <p:fltVal val="0"/>
                                          </p:val>
                                        </p:tav>
                                        <p:tav tm="100000">
                                          <p:val>
                                            <p:strVal val="#ppt_w"/>
                                          </p:val>
                                        </p:tav>
                                      </p:tavLst>
                                    </p:anim>
                                    <p:anim calcmode="lin" valueType="num">
                                      <p:cBhvr>
                                        <p:cTn id="141" dur="300" fill="hold"/>
                                        <p:tgtEl>
                                          <p:spTgt spid="24"/>
                                        </p:tgtEl>
                                        <p:attrNameLst>
                                          <p:attrName>ppt_h</p:attrName>
                                        </p:attrNameLst>
                                      </p:cBhvr>
                                      <p:tavLst>
                                        <p:tav tm="0">
                                          <p:val>
                                            <p:fltVal val="0"/>
                                          </p:val>
                                        </p:tav>
                                        <p:tav tm="100000">
                                          <p:val>
                                            <p:strVal val="#ppt_h"/>
                                          </p:val>
                                        </p:tav>
                                      </p:tavLst>
                                    </p:anim>
                                    <p:animEffect transition="in" filter="fade">
                                      <p:cBhvr>
                                        <p:cTn id="142" dur="300"/>
                                        <p:tgtEl>
                                          <p:spTgt spid="24"/>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p:cTn id="146" dur="300" fill="hold"/>
                                        <p:tgtEl>
                                          <p:spTgt spid="27"/>
                                        </p:tgtEl>
                                        <p:attrNameLst>
                                          <p:attrName>ppt_w</p:attrName>
                                        </p:attrNameLst>
                                      </p:cBhvr>
                                      <p:tavLst>
                                        <p:tav tm="0">
                                          <p:val>
                                            <p:fltVal val="0"/>
                                          </p:val>
                                        </p:tav>
                                        <p:tav tm="100000">
                                          <p:val>
                                            <p:strVal val="#ppt_w"/>
                                          </p:val>
                                        </p:tav>
                                      </p:tavLst>
                                    </p:anim>
                                    <p:anim calcmode="lin" valueType="num">
                                      <p:cBhvr>
                                        <p:cTn id="147" dur="300" fill="hold"/>
                                        <p:tgtEl>
                                          <p:spTgt spid="27"/>
                                        </p:tgtEl>
                                        <p:attrNameLst>
                                          <p:attrName>ppt_h</p:attrName>
                                        </p:attrNameLst>
                                      </p:cBhvr>
                                      <p:tavLst>
                                        <p:tav tm="0">
                                          <p:val>
                                            <p:fltVal val="0"/>
                                          </p:val>
                                        </p:tav>
                                        <p:tav tm="100000">
                                          <p:val>
                                            <p:strVal val="#ppt_h"/>
                                          </p:val>
                                        </p:tav>
                                      </p:tavLst>
                                    </p:anim>
                                    <p:animEffect transition="in" filter="fade">
                                      <p:cBhvr>
                                        <p:cTn id="148" dur="300"/>
                                        <p:tgtEl>
                                          <p:spTgt spid="27"/>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30"/>
                                        </p:tgtEl>
                                        <p:attrNameLst>
                                          <p:attrName>style.visibility</p:attrName>
                                        </p:attrNameLst>
                                      </p:cBhvr>
                                      <p:to>
                                        <p:strVal val="visible"/>
                                      </p:to>
                                    </p:set>
                                    <p:anim calcmode="lin" valueType="num">
                                      <p:cBhvr>
                                        <p:cTn id="152" dur="300" fill="hold"/>
                                        <p:tgtEl>
                                          <p:spTgt spid="30"/>
                                        </p:tgtEl>
                                        <p:attrNameLst>
                                          <p:attrName>ppt_w</p:attrName>
                                        </p:attrNameLst>
                                      </p:cBhvr>
                                      <p:tavLst>
                                        <p:tav tm="0">
                                          <p:val>
                                            <p:fltVal val="0"/>
                                          </p:val>
                                        </p:tav>
                                        <p:tav tm="100000">
                                          <p:val>
                                            <p:strVal val="#ppt_w"/>
                                          </p:val>
                                        </p:tav>
                                      </p:tavLst>
                                    </p:anim>
                                    <p:anim calcmode="lin" valueType="num">
                                      <p:cBhvr>
                                        <p:cTn id="153" dur="300" fill="hold"/>
                                        <p:tgtEl>
                                          <p:spTgt spid="30"/>
                                        </p:tgtEl>
                                        <p:attrNameLst>
                                          <p:attrName>ppt_h</p:attrName>
                                        </p:attrNameLst>
                                      </p:cBhvr>
                                      <p:tavLst>
                                        <p:tav tm="0">
                                          <p:val>
                                            <p:fltVal val="0"/>
                                          </p:val>
                                        </p:tav>
                                        <p:tav tm="100000">
                                          <p:val>
                                            <p:strVal val="#ppt_h"/>
                                          </p:val>
                                        </p:tav>
                                      </p:tavLst>
                                    </p:anim>
                                    <p:animEffect transition="in" filter="fade">
                                      <p:cBhvr>
                                        <p:cTn id="154" dur="300"/>
                                        <p:tgtEl>
                                          <p:spTgt spid="30"/>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300" fill="hold"/>
                                        <p:tgtEl>
                                          <p:spTgt spid="33"/>
                                        </p:tgtEl>
                                        <p:attrNameLst>
                                          <p:attrName>ppt_w</p:attrName>
                                        </p:attrNameLst>
                                      </p:cBhvr>
                                      <p:tavLst>
                                        <p:tav tm="0">
                                          <p:val>
                                            <p:fltVal val="0"/>
                                          </p:val>
                                        </p:tav>
                                        <p:tav tm="100000">
                                          <p:val>
                                            <p:strVal val="#ppt_w"/>
                                          </p:val>
                                        </p:tav>
                                      </p:tavLst>
                                    </p:anim>
                                    <p:anim calcmode="lin" valueType="num">
                                      <p:cBhvr>
                                        <p:cTn id="159" dur="300" fill="hold"/>
                                        <p:tgtEl>
                                          <p:spTgt spid="33"/>
                                        </p:tgtEl>
                                        <p:attrNameLst>
                                          <p:attrName>ppt_h</p:attrName>
                                        </p:attrNameLst>
                                      </p:cBhvr>
                                      <p:tavLst>
                                        <p:tav tm="0">
                                          <p:val>
                                            <p:fltVal val="0"/>
                                          </p:val>
                                        </p:tav>
                                        <p:tav tm="100000">
                                          <p:val>
                                            <p:strVal val="#ppt_h"/>
                                          </p:val>
                                        </p:tav>
                                      </p:tavLst>
                                    </p:anim>
                                    <p:animEffect transition="in" filter="fade">
                                      <p:cBhvr>
                                        <p:cTn id="160" dur="300"/>
                                        <p:tgtEl>
                                          <p:spTgt spid="33"/>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32"/>
                                        </p:tgtEl>
                                        <p:attrNameLst>
                                          <p:attrName>style.visibility</p:attrName>
                                        </p:attrNameLst>
                                      </p:cBhvr>
                                      <p:to>
                                        <p:strVal val="visible"/>
                                      </p:to>
                                    </p:set>
                                    <p:anim calcmode="lin" valueType="num">
                                      <p:cBhvr>
                                        <p:cTn id="164" dur="300" fill="hold"/>
                                        <p:tgtEl>
                                          <p:spTgt spid="32"/>
                                        </p:tgtEl>
                                        <p:attrNameLst>
                                          <p:attrName>ppt_w</p:attrName>
                                        </p:attrNameLst>
                                      </p:cBhvr>
                                      <p:tavLst>
                                        <p:tav tm="0">
                                          <p:val>
                                            <p:fltVal val="0"/>
                                          </p:val>
                                        </p:tav>
                                        <p:tav tm="100000">
                                          <p:val>
                                            <p:strVal val="#ppt_w"/>
                                          </p:val>
                                        </p:tav>
                                      </p:tavLst>
                                    </p:anim>
                                    <p:anim calcmode="lin" valueType="num">
                                      <p:cBhvr>
                                        <p:cTn id="165" dur="300" fill="hold"/>
                                        <p:tgtEl>
                                          <p:spTgt spid="32"/>
                                        </p:tgtEl>
                                        <p:attrNameLst>
                                          <p:attrName>ppt_h</p:attrName>
                                        </p:attrNameLst>
                                      </p:cBhvr>
                                      <p:tavLst>
                                        <p:tav tm="0">
                                          <p:val>
                                            <p:fltVal val="0"/>
                                          </p:val>
                                        </p:tav>
                                        <p:tav tm="100000">
                                          <p:val>
                                            <p:strVal val="#ppt_h"/>
                                          </p:val>
                                        </p:tav>
                                      </p:tavLst>
                                    </p:anim>
                                    <p:animEffect transition="in" filter="fade">
                                      <p:cBhvr>
                                        <p:cTn id="166" dur="3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1"/>
            <a:ext cx="11637012" cy="2437399"/>
          </a:xfrm>
        </p:spPr>
        <p:txBody>
          <a:bodyPr/>
          <a:lstStyle/>
          <a:p>
            <a:r>
              <a:rPr lang="en-GB" dirty="0" smtClean="0"/>
              <a:t>The device families you choose determines which APIs </a:t>
            </a:r>
            <a:br>
              <a:rPr lang="en-GB" dirty="0" smtClean="0"/>
            </a:br>
            <a:r>
              <a:rPr lang="en-GB" dirty="0" smtClean="0"/>
              <a:t>you can call freely</a:t>
            </a:r>
            <a:endParaRPr lang="en-US" dirty="0"/>
          </a:p>
        </p:txBody>
      </p:sp>
    </p:spTree>
    <p:extLst>
      <p:ext uri="{BB962C8B-B14F-4D97-AF65-F5344CB8AC3E}">
        <p14:creationId xmlns:p14="http://schemas.microsoft.com/office/powerpoint/2010/main" val="2565277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One simple, unified, integrated development environment</a:t>
            </a:r>
            <a:endParaRPr lang="en-US" dirty="0"/>
          </a:p>
        </p:txBody>
      </p:sp>
    </p:spTree>
    <p:extLst>
      <p:ext uri="{BB962C8B-B14F-4D97-AF65-F5344CB8AC3E}">
        <p14:creationId xmlns:p14="http://schemas.microsoft.com/office/powerpoint/2010/main" val="38096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Visual Studio IDE</a:t>
            </a:r>
            <a:endParaRPr lang="en-US" dirty="0"/>
          </a:p>
        </p:txBody>
      </p:sp>
      <p:sp>
        <p:nvSpPr>
          <p:cNvPr id="5" name="Text Placeholder 4"/>
          <p:cNvSpPr>
            <a:spLocks noGrp="1"/>
          </p:cNvSpPr>
          <p:nvPr>
            <p:ph type="body" sz="quarter" idx="10"/>
          </p:nvPr>
        </p:nvSpPr>
        <p:spPr/>
        <p:txBody>
          <a:bodyPr/>
          <a:lstStyle/>
          <a:p>
            <a:r>
              <a:rPr lang="en-US" dirty="0" smtClean="0"/>
              <a:t>Every project type</a:t>
            </a:r>
          </a:p>
          <a:p>
            <a:pPr lvl="1"/>
            <a:r>
              <a:rPr lang="en-US" dirty="0" smtClean="0"/>
              <a:t>Desktop, Windows, Phone, Service, Web, Game, More…</a:t>
            </a:r>
          </a:p>
          <a:p>
            <a:r>
              <a:rPr lang="en-US" dirty="0" smtClean="0"/>
              <a:t>Every developer task</a:t>
            </a:r>
          </a:p>
          <a:p>
            <a:pPr lvl="1"/>
            <a:r>
              <a:rPr lang="en-US" dirty="0" smtClean="0"/>
              <a:t>Code edit, Architecture design, UX design, Debug, Profile, Review, Test, More…</a:t>
            </a:r>
          </a:p>
          <a:p>
            <a:r>
              <a:rPr lang="en-US" dirty="0" smtClean="0"/>
              <a:t>Every development language</a:t>
            </a:r>
          </a:p>
          <a:p>
            <a:pPr lvl="1"/>
            <a:r>
              <a:rPr lang="en-US" dirty="0" smtClean="0"/>
              <a:t>C++/CX, C#, Visual Basic, JavaScript, XAML, HTML, More…</a:t>
            </a:r>
          </a:p>
          <a:p>
            <a:r>
              <a:rPr lang="en-US" dirty="0" smtClean="0"/>
              <a:t>Visual Studio Online</a:t>
            </a:r>
          </a:p>
          <a:p>
            <a:pPr lvl="1"/>
            <a:r>
              <a:rPr lang="en-US" dirty="0" smtClean="0"/>
              <a:t>Source repository, project management, bug tracking, More… </a:t>
            </a:r>
            <a:endParaRPr lang="en-US" dirty="0"/>
          </a:p>
        </p:txBody>
      </p:sp>
    </p:spTree>
    <p:extLst>
      <p:ext uri="{BB962C8B-B14F-4D97-AF65-F5344CB8AC3E}">
        <p14:creationId xmlns:p14="http://schemas.microsoft.com/office/powerpoint/2010/main" val="34029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Introducing Roslyn, </a:t>
            </a:r>
            <a:br>
              <a:rPr lang="en-US" dirty="0" smtClean="0"/>
            </a:br>
            <a:r>
              <a:rPr lang="en-US" dirty="0" smtClean="0"/>
              <a:t>our new compiler for </a:t>
            </a:r>
            <a:r>
              <a:rPr lang="en-US" dirty="0" err="1" smtClean="0"/>
              <a:t>.Net</a:t>
            </a:r>
            <a:endParaRPr lang="en-US" dirty="0"/>
          </a:p>
        </p:txBody>
      </p:sp>
    </p:spTree>
    <p:extLst>
      <p:ext uri="{BB962C8B-B14F-4D97-AF65-F5344CB8AC3E}">
        <p14:creationId xmlns:p14="http://schemas.microsoft.com/office/powerpoint/2010/main" val="821628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 for Visual Studio</a:t>
            </a:r>
            <a:endParaRPr lang="en-US" dirty="0"/>
          </a:p>
        </p:txBody>
      </p:sp>
      <p:sp>
        <p:nvSpPr>
          <p:cNvPr id="3" name="Text Placeholder 2"/>
          <p:cNvSpPr>
            <a:spLocks noGrp="1"/>
          </p:cNvSpPr>
          <p:nvPr>
            <p:ph type="body" sz="quarter" idx="10"/>
          </p:nvPr>
        </p:nvSpPr>
        <p:spPr/>
        <p:txBody>
          <a:bodyPr/>
          <a:lstStyle/>
          <a:p>
            <a:r>
              <a:rPr lang="en-US" dirty="0" smtClean="0"/>
              <a:t>The XAML Developer’s IDE</a:t>
            </a:r>
          </a:p>
          <a:p>
            <a:pPr lvl="1"/>
            <a:r>
              <a:rPr lang="en-US" dirty="0" smtClean="0"/>
              <a:t>Always part of Visual Studio</a:t>
            </a:r>
          </a:p>
          <a:p>
            <a:pPr lvl="1"/>
            <a:r>
              <a:rPr lang="en-US" dirty="0" smtClean="0"/>
              <a:t>Uses the Visual Studio shell</a:t>
            </a:r>
          </a:p>
          <a:p>
            <a:pPr lvl="1"/>
            <a:r>
              <a:rPr lang="en-US" dirty="0" smtClean="0"/>
              <a:t>Full auto-complete &amp; </a:t>
            </a:r>
            <a:r>
              <a:rPr lang="en-US" dirty="0" err="1" smtClean="0"/>
              <a:t>intellisense</a:t>
            </a:r>
            <a:endParaRPr lang="en-US" dirty="0" smtClean="0"/>
          </a:p>
          <a:p>
            <a:pPr marL="342900" lvl="1" indent="-342900">
              <a:buFont typeface="Arial" panose="020B0604020202020204" pitchFamily="34" charset="0"/>
              <a:buChar char="•"/>
            </a:pPr>
            <a:r>
              <a:rPr lang="en-US" dirty="0" smtClean="0"/>
              <a:t>Validation</a:t>
            </a:r>
          </a:p>
          <a:p>
            <a:pPr marL="342900" lvl="1" indent="-342900">
              <a:buFont typeface="Arial" panose="020B0604020202020204" pitchFamily="34" charset="0"/>
              <a:buChar char="•"/>
            </a:pPr>
            <a:r>
              <a:rPr lang="en-US" dirty="0" smtClean="0"/>
              <a:t>Snippets</a:t>
            </a:r>
          </a:p>
          <a:p>
            <a:pPr marL="342900" lvl="1" indent="-342900">
              <a:buFont typeface="Arial" panose="020B0604020202020204" pitchFamily="34" charset="0"/>
              <a:buChar char="•"/>
            </a:pPr>
            <a:r>
              <a:rPr lang="en-US" dirty="0" smtClean="0"/>
              <a:t>Peek</a:t>
            </a:r>
          </a:p>
          <a:p>
            <a:pPr lvl="1"/>
            <a:r>
              <a:rPr lang="en-US" dirty="0" smtClean="0"/>
              <a:t>File &amp; solution management</a:t>
            </a:r>
          </a:p>
          <a:p>
            <a:pPr lvl="1"/>
            <a:r>
              <a:rPr lang="en-US" dirty="0" smtClean="0"/>
              <a:t>Resource management</a:t>
            </a:r>
          </a:p>
          <a:p>
            <a:pPr lvl="1"/>
            <a:r>
              <a:rPr lang="en-US" dirty="0" smtClean="0"/>
              <a:t>Data management</a:t>
            </a:r>
          </a:p>
          <a:p>
            <a:pPr lvl="1"/>
            <a:r>
              <a:rPr lang="en-US" dirty="0" smtClean="0"/>
              <a:t>Animation</a:t>
            </a:r>
          </a:p>
          <a:p>
            <a:pPr lvl="1"/>
            <a:r>
              <a:rPr lang="en-US" dirty="0" smtClean="0"/>
              <a:t>States</a:t>
            </a:r>
          </a:p>
          <a:p>
            <a:endParaRPr lang="en-US" dirty="0"/>
          </a:p>
        </p:txBody>
      </p:sp>
      <p:pic>
        <p:nvPicPr>
          <p:cNvPr id="4" name="Picture 3"/>
          <p:cNvPicPr>
            <a:picLocks noChangeAspect="1"/>
          </p:cNvPicPr>
          <p:nvPr/>
        </p:nvPicPr>
        <p:blipFill>
          <a:blip r:embed="rId2"/>
          <a:stretch>
            <a:fillRect/>
          </a:stretch>
        </p:blipFill>
        <p:spPr>
          <a:xfrm>
            <a:off x="5594365" y="2348751"/>
            <a:ext cx="6109058" cy="3903009"/>
          </a:xfrm>
          <a:prstGeom prst="rect">
            <a:avLst/>
          </a:prstGeom>
        </p:spPr>
      </p:pic>
    </p:spTree>
    <p:extLst>
      <p:ext uri="{BB962C8B-B14F-4D97-AF65-F5344CB8AC3E}">
        <p14:creationId xmlns:p14="http://schemas.microsoft.com/office/powerpoint/2010/main" val="3761227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8241" y="3601845"/>
            <a:ext cx="5529524" cy="123013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 name="Title 1"/>
          <p:cNvSpPr>
            <a:spLocks noGrp="1"/>
          </p:cNvSpPr>
          <p:nvPr>
            <p:ph type="title"/>
          </p:nvPr>
        </p:nvSpPr>
        <p:spPr/>
        <p:txBody>
          <a:bodyPr/>
          <a:lstStyle/>
          <a:p>
            <a:r>
              <a:rPr lang="en-US" dirty="0" smtClean="0"/>
              <a:t>Visual Studio 2015 Editions</a:t>
            </a:r>
            <a:endParaRPr lang="en-US" dirty="0"/>
          </a:p>
        </p:txBody>
      </p:sp>
      <p:sp>
        <p:nvSpPr>
          <p:cNvPr id="3" name="Text Placeholder 2"/>
          <p:cNvSpPr>
            <a:spLocks noGrp="1"/>
          </p:cNvSpPr>
          <p:nvPr>
            <p:ph type="body" sz="quarter" idx="10"/>
          </p:nvPr>
        </p:nvSpPr>
        <p:spPr>
          <a:xfrm>
            <a:off x="257174" y="1204913"/>
            <a:ext cx="11934825" cy="5653087"/>
          </a:xfrm>
        </p:spPr>
        <p:txBody>
          <a:bodyPr/>
          <a:lstStyle/>
          <a:p>
            <a:r>
              <a:rPr lang="en-US" dirty="0" smtClean="0"/>
              <a:t>Enterprise</a:t>
            </a:r>
          </a:p>
          <a:p>
            <a:pPr lvl="1"/>
            <a:r>
              <a:rPr lang="en-US" dirty="0" smtClean="0"/>
              <a:t>Architecture Modeling, Diagnostics, VSO/ALM &amp; Release Management</a:t>
            </a:r>
          </a:p>
          <a:p>
            <a:r>
              <a:rPr lang="en-US" dirty="0" smtClean="0"/>
              <a:t>Professional</a:t>
            </a:r>
          </a:p>
          <a:p>
            <a:pPr lvl="1"/>
            <a:r>
              <a:rPr lang="en-US" dirty="0" smtClean="0"/>
              <a:t>Architecture Validation, VSO/ALM &amp; Feedback Management</a:t>
            </a:r>
          </a:p>
          <a:p>
            <a:r>
              <a:rPr lang="en-US" dirty="0" smtClean="0"/>
              <a:t>Community Editions</a:t>
            </a:r>
          </a:p>
          <a:p>
            <a:pPr lvl="1"/>
            <a:r>
              <a:rPr lang="en-US" dirty="0" smtClean="0"/>
              <a:t>Visual Studio Professional Edition</a:t>
            </a:r>
          </a:p>
          <a:p>
            <a:endParaRPr lang="en-US" dirty="0"/>
          </a:p>
        </p:txBody>
      </p:sp>
    </p:spTree>
    <p:extLst>
      <p:ext uri="{BB962C8B-B14F-4D97-AF65-F5344CB8AC3E}">
        <p14:creationId xmlns:p14="http://schemas.microsoft.com/office/powerpoint/2010/main" val="176798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Microsoft Developer Network</a:t>
            </a:r>
            <a:endParaRPr lang="en-US" dirty="0"/>
          </a:p>
        </p:txBody>
      </p:sp>
      <p:sp>
        <p:nvSpPr>
          <p:cNvPr id="3" name="Text Placeholder 2"/>
          <p:cNvSpPr>
            <a:spLocks noGrp="1"/>
          </p:cNvSpPr>
          <p:nvPr>
            <p:ph type="body" sz="quarter" idx="10"/>
          </p:nvPr>
        </p:nvSpPr>
        <p:spPr/>
        <p:txBody>
          <a:bodyPr/>
          <a:lstStyle/>
          <a:p>
            <a:r>
              <a:rPr lang="en-US" dirty="0"/>
              <a:t>Microsoft documentation</a:t>
            </a:r>
          </a:p>
          <a:p>
            <a:pPr lvl="1"/>
            <a:r>
              <a:rPr lang="en-US" dirty="0" smtClean="0">
                <a:hlinkClick r:id="rId2"/>
              </a:rPr>
              <a:t>http://msdn.Microsoft.com</a:t>
            </a:r>
            <a:endParaRPr lang="en-US" dirty="0" smtClean="0"/>
          </a:p>
          <a:p>
            <a:pPr lvl="1"/>
            <a:r>
              <a:rPr lang="en-US" dirty="0" smtClean="0">
                <a:hlinkClick r:id="rId3"/>
              </a:rPr>
              <a:t>http://dev.Windows.com</a:t>
            </a:r>
            <a:endParaRPr lang="en-US" dirty="0" smtClean="0"/>
          </a:p>
          <a:p>
            <a:r>
              <a:rPr lang="en-US" dirty="0" smtClean="0"/>
              <a:t>Microsoft training</a:t>
            </a:r>
          </a:p>
          <a:p>
            <a:pPr lvl="1"/>
            <a:r>
              <a:rPr lang="en-US" dirty="0" smtClean="0">
                <a:hlinkClick r:id="rId4"/>
              </a:rPr>
              <a:t>http://msevents.Microsoft.com</a:t>
            </a:r>
            <a:endParaRPr lang="en-US" dirty="0" smtClean="0"/>
          </a:p>
          <a:p>
            <a:pPr lvl="1"/>
            <a:r>
              <a:rPr lang="en-US" dirty="0" smtClean="0">
                <a:hlinkClick r:id="rId5"/>
              </a:rPr>
              <a:t>http://MicrosoftVirtualAcademy.com</a:t>
            </a:r>
            <a:endParaRPr lang="en-US" dirty="0" smtClean="0"/>
          </a:p>
          <a:p>
            <a:r>
              <a:rPr lang="en-US" dirty="0" smtClean="0"/>
              <a:t>MSDN Subscription</a:t>
            </a:r>
          </a:p>
          <a:p>
            <a:pPr lvl="1"/>
            <a:r>
              <a:rPr lang="en-US" dirty="0" smtClean="0"/>
              <a:t>Operating Systems</a:t>
            </a:r>
          </a:p>
          <a:p>
            <a:pPr lvl="1"/>
            <a:r>
              <a:rPr lang="en-US" dirty="0" smtClean="0"/>
              <a:t>Server/Client Products</a:t>
            </a:r>
          </a:p>
          <a:p>
            <a:pPr lvl="1"/>
            <a:r>
              <a:rPr lang="en-US" dirty="0" smtClean="0"/>
              <a:t>Developer Tools</a:t>
            </a:r>
          </a:p>
          <a:p>
            <a:pPr lvl="1"/>
            <a:r>
              <a:rPr lang="en-US" dirty="0" smtClean="0"/>
              <a:t>Azure/O365 Credits</a:t>
            </a:r>
          </a:p>
        </p:txBody>
      </p:sp>
      <p:pic>
        <p:nvPicPr>
          <p:cNvPr id="10" name="Content Placeholder 5"/>
          <p:cNvPicPr>
            <a:picLocks noChangeAspect="1"/>
          </p:cNvPicPr>
          <p:nvPr/>
        </p:nvPicPr>
        <p:blipFill>
          <a:blip r:embed="rId6"/>
          <a:stretch>
            <a:fillRect/>
          </a:stretch>
        </p:blipFill>
        <p:spPr>
          <a:xfrm>
            <a:off x="5819716" y="2895600"/>
            <a:ext cx="6103046" cy="3325683"/>
          </a:xfrm>
          <a:prstGeom prst="rect">
            <a:avLst/>
          </a:prstGeom>
        </p:spPr>
      </p:pic>
    </p:spTree>
    <p:extLst>
      <p:ext uri="{BB962C8B-B14F-4D97-AF65-F5344CB8AC3E}">
        <p14:creationId xmlns:p14="http://schemas.microsoft.com/office/powerpoint/2010/main" val="3009976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Developer unlock</a:t>
            </a:r>
            <a:endParaRPr lang="en-US" dirty="0"/>
          </a:p>
        </p:txBody>
      </p:sp>
      <p:pic>
        <p:nvPicPr>
          <p:cNvPr id="10" name="Picture 9"/>
          <p:cNvPicPr>
            <a:picLocks noChangeAspect="1"/>
          </p:cNvPicPr>
          <p:nvPr/>
        </p:nvPicPr>
        <p:blipFill>
          <a:blip r:embed="rId2"/>
          <a:stretch>
            <a:fillRect/>
          </a:stretch>
        </p:blipFill>
        <p:spPr>
          <a:xfrm>
            <a:off x="4421739" y="1187620"/>
            <a:ext cx="6727855" cy="525757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84619" y="1187620"/>
            <a:ext cx="3028485" cy="5199264"/>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828401" y="3920385"/>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268503" y="3101452"/>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8364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852" y="205487"/>
            <a:ext cx="2723910" cy="2042932"/>
          </a:xfrm>
          <a:prstGeom prst="rect">
            <a:avLst/>
          </a:prstGeom>
        </p:spPr>
      </p:pic>
      <p:sp>
        <p:nvSpPr>
          <p:cNvPr id="4" name="Title 3"/>
          <p:cNvSpPr>
            <a:spLocks noGrp="1"/>
          </p:cNvSpPr>
          <p:nvPr>
            <p:ph type="title"/>
          </p:nvPr>
        </p:nvSpPr>
        <p:spPr/>
        <p:txBody>
          <a:bodyPr/>
          <a:lstStyle/>
          <a:p>
            <a:r>
              <a:rPr lang="en-GB" dirty="0" smtClean="0"/>
              <a:t>Where can I develop?</a:t>
            </a:r>
            <a:endParaRPr lang="en-GB" dirty="0"/>
          </a:p>
        </p:txBody>
      </p:sp>
      <p:sp>
        <p:nvSpPr>
          <p:cNvPr id="5" name="Text Placeholder 4"/>
          <p:cNvSpPr>
            <a:spLocks noGrp="1"/>
          </p:cNvSpPr>
          <p:nvPr>
            <p:ph type="body" sz="quarter" idx="10"/>
          </p:nvPr>
        </p:nvSpPr>
        <p:spPr/>
        <p:txBody>
          <a:bodyPr/>
          <a:lstStyle/>
          <a:p>
            <a:r>
              <a:rPr lang="en-GB" dirty="0" smtClean="0"/>
              <a:t>Windows 10</a:t>
            </a:r>
          </a:p>
          <a:p>
            <a:pPr lvl="1"/>
            <a:r>
              <a:rPr lang="en-GB" dirty="0" smtClean="0"/>
              <a:t>Requires Visual Studio 2015  </a:t>
            </a:r>
          </a:p>
          <a:p>
            <a:r>
              <a:rPr lang="en-GB" dirty="0" smtClean="0"/>
              <a:t>Windows 8.1 &amp; Windows Server 2012 R2</a:t>
            </a:r>
          </a:p>
          <a:p>
            <a:pPr lvl="1"/>
            <a:r>
              <a:rPr lang="en-GB" dirty="0" smtClean="0"/>
              <a:t>The Visual Studio designer does not function</a:t>
            </a:r>
          </a:p>
          <a:p>
            <a:pPr lvl="1"/>
            <a:r>
              <a:rPr lang="en-GB" dirty="0" smtClean="0"/>
              <a:t>Debugging requires a Windows 10 device or Remote Debugging Tools</a:t>
            </a:r>
          </a:p>
        </p:txBody>
      </p:sp>
    </p:spTree>
    <p:extLst>
      <p:ext uri="{BB962C8B-B14F-4D97-AF65-F5344CB8AC3E}">
        <p14:creationId xmlns:p14="http://schemas.microsoft.com/office/powerpoint/2010/main" val="42089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Managed languages are </a:t>
            </a:r>
            <a:br>
              <a:rPr lang="en-US" dirty="0" smtClean="0"/>
            </a:br>
            <a:r>
              <a:rPr lang="en-US" dirty="0" smtClean="0"/>
              <a:t>more efficient than ever</a:t>
            </a:r>
            <a:endParaRPr lang="en-US" dirty="0"/>
          </a:p>
        </p:txBody>
      </p:sp>
    </p:spTree>
    <p:extLst>
      <p:ext uri="{BB962C8B-B14F-4D97-AF65-F5344CB8AC3E}">
        <p14:creationId xmlns:p14="http://schemas.microsoft.com/office/powerpoint/2010/main" val="2322034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.NET Native</a:t>
            </a:r>
            <a:endParaRPr lang="en-US" dirty="0"/>
          </a:p>
        </p:txBody>
      </p:sp>
      <p:sp>
        <p:nvSpPr>
          <p:cNvPr id="4" name="Text Placeholder 3"/>
          <p:cNvSpPr>
            <a:spLocks noGrp="1"/>
          </p:cNvSpPr>
          <p:nvPr>
            <p:ph type="body" sz="quarter" idx="10"/>
          </p:nvPr>
        </p:nvSpPr>
        <p:spPr/>
        <p:txBody>
          <a:bodyPr/>
          <a:lstStyle/>
          <a:p>
            <a:r>
              <a:rPr lang="en-US" dirty="0" smtClean="0"/>
              <a:t>Next generation compiler in the cloud </a:t>
            </a:r>
          </a:p>
          <a:p>
            <a:pPr lvl="1"/>
            <a:r>
              <a:rPr lang="en-US" dirty="0" smtClean="0"/>
              <a:t>Every Windows apps, only Windows app (right now)</a:t>
            </a:r>
          </a:p>
          <a:p>
            <a:r>
              <a:rPr lang="en-US" dirty="0"/>
              <a:t>Apps use the standard C++ optimizer</a:t>
            </a:r>
          </a:p>
          <a:p>
            <a:pPr lvl="1"/>
            <a:r>
              <a:rPr lang="en-US" dirty="0"/>
              <a:t>As </a:t>
            </a:r>
            <a:r>
              <a:rPr lang="en-US" dirty="0" smtClean="0"/>
              <a:t>optimizer performance improves</a:t>
            </a:r>
            <a:r>
              <a:rPr lang="en-US" dirty="0"/>
              <a:t>, so does </a:t>
            </a:r>
            <a:r>
              <a:rPr lang="en-US" dirty="0" err="1"/>
              <a:t>.Net</a:t>
            </a:r>
            <a:r>
              <a:rPr lang="en-US" dirty="0"/>
              <a:t> native</a:t>
            </a:r>
          </a:p>
          <a:p>
            <a:r>
              <a:rPr lang="en-US" dirty="0" smtClean="0"/>
              <a:t>Apps with </a:t>
            </a:r>
            <a:r>
              <a:rPr lang="en-US" dirty="0" err="1" smtClean="0"/>
              <a:t>.Net</a:t>
            </a:r>
            <a:r>
              <a:rPr lang="en-US" dirty="0" smtClean="0"/>
              <a:t> </a:t>
            </a:r>
            <a:r>
              <a:rPr lang="en-US" dirty="0" err="1" smtClean="0"/>
              <a:t>bootstrapper</a:t>
            </a:r>
            <a:endParaRPr lang="en-US" dirty="0" smtClean="0"/>
          </a:p>
          <a:p>
            <a:pPr lvl="1"/>
            <a:r>
              <a:rPr lang="en-US" dirty="0" smtClean="0"/>
              <a:t>Includes garbage collection</a:t>
            </a:r>
          </a:p>
          <a:p>
            <a:r>
              <a:rPr lang="en-US" dirty="0" smtClean="0"/>
              <a:t>There is no runtime</a:t>
            </a:r>
          </a:p>
          <a:p>
            <a:pPr lvl="1"/>
            <a:r>
              <a:rPr lang="en-US" dirty="0" smtClean="0"/>
              <a:t>This is machine code</a:t>
            </a:r>
          </a:p>
          <a:p>
            <a:endParaRPr lang="en-US" dirty="0"/>
          </a:p>
        </p:txBody>
      </p:sp>
      <p:sp>
        <p:nvSpPr>
          <p:cNvPr id="3" name="Title 6"/>
          <p:cNvSpPr txBox="1">
            <a:spLocks/>
          </p:cNvSpPr>
          <p:nvPr/>
        </p:nvSpPr>
        <p:spPr>
          <a:xfrm>
            <a:off x="418643" y="1561448"/>
            <a:ext cx="9860672" cy="179285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endParaRPr lang="en-US" sz="3529" b="1" dirty="0"/>
          </a:p>
        </p:txBody>
      </p:sp>
    </p:spTree>
    <p:extLst>
      <p:ext uri="{BB962C8B-B14F-4D97-AF65-F5344CB8AC3E}">
        <p14:creationId xmlns:p14="http://schemas.microsoft.com/office/powerpoint/2010/main" val="2655778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Every Windows app will be compiled with </a:t>
            </a:r>
            <a:r>
              <a:rPr lang="en-US" dirty="0" err="1" smtClean="0"/>
              <a:t>.Net</a:t>
            </a:r>
            <a:r>
              <a:rPr lang="en-US" dirty="0" smtClean="0"/>
              <a:t> Native</a:t>
            </a:r>
            <a:endParaRPr lang="en-US" dirty="0"/>
          </a:p>
        </p:txBody>
      </p:sp>
    </p:spTree>
    <p:extLst>
      <p:ext uri="{BB962C8B-B14F-4D97-AF65-F5344CB8AC3E}">
        <p14:creationId xmlns:p14="http://schemas.microsoft.com/office/powerpoint/2010/main" val="508626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benefits with </a:t>
            </a:r>
            <a:r>
              <a:rPr lang="en-US" dirty="0" err="1" smtClean="0"/>
              <a:t>.Net</a:t>
            </a:r>
            <a:r>
              <a:rPr lang="en-US" dirty="0" smtClean="0"/>
              <a:t> Native</a:t>
            </a:r>
            <a:endParaRPr lang="en-US" dirty="0"/>
          </a:p>
        </p:txBody>
      </p:sp>
      <p:sp>
        <p:nvSpPr>
          <p:cNvPr id="6" name="Text Placeholder 5"/>
          <p:cNvSpPr>
            <a:spLocks noGrp="1"/>
          </p:cNvSpPr>
          <p:nvPr>
            <p:ph type="body" sz="quarter" idx="10"/>
          </p:nvPr>
        </p:nvSpPr>
        <p:spPr/>
        <p:txBody>
          <a:bodyPr/>
          <a:lstStyle/>
          <a:p>
            <a:r>
              <a:rPr lang="en-US" dirty="0" smtClean="0"/>
              <a:t>50% faster average startup time</a:t>
            </a:r>
          </a:p>
          <a:p>
            <a:r>
              <a:rPr lang="en-US" dirty="0" smtClean="0"/>
              <a:t>14% less average memory usage</a:t>
            </a:r>
          </a:p>
        </p:txBody>
      </p:sp>
    </p:spTree>
    <p:extLst>
      <p:ext uri="{BB962C8B-B14F-4D97-AF65-F5344CB8AC3E}">
        <p14:creationId xmlns:p14="http://schemas.microsoft.com/office/powerpoint/2010/main" val="38211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err="1" smtClean="0"/>
              <a:t>.Net</a:t>
            </a:r>
            <a:r>
              <a:rPr lang="en-US" dirty="0" smtClean="0"/>
              <a:t> Native enables the platform </a:t>
            </a:r>
            <a:br>
              <a:rPr lang="en-US" dirty="0" smtClean="0"/>
            </a:br>
            <a:r>
              <a:rPr lang="en-US" dirty="0" smtClean="0"/>
              <a:t>to update at a faster cadence</a:t>
            </a:r>
            <a:endParaRPr lang="en-US" dirty="0"/>
          </a:p>
        </p:txBody>
      </p:sp>
    </p:spTree>
    <p:extLst>
      <p:ext uri="{BB962C8B-B14F-4D97-AF65-F5344CB8AC3E}">
        <p14:creationId xmlns:p14="http://schemas.microsoft.com/office/powerpoint/2010/main" val="1780845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Introducing “Template 10”</a:t>
            </a:r>
            <a:endParaRPr lang="en-US" dirty="0"/>
          </a:p>
        </p:txBody>
      </p:sp>
      <p:sp>
        <p:nvSpPr>
          <p:cNvPr id="5" name="Text Placeholder 4"/>
          <p:cNvSpPr>
            <a:spLocks noGrp="1"/>
          </p:cNvSpPr>
          <p:nvPr>
            <p:ph type="body" sz="quarter" idx="10"/>
          </p:nvPr>
        </p:nvSpPr>
        <p:spPr/>
        <p:txBody>
          <a:bodyPr/>
          <a:lstStyle/>
          <a:p>
            <a:r>
              <a:rPr lang="en-US" dirty="0" smtClean="0"/>
              <a:t>A new blank template</a:t>
            </a:r>
          </a:p>
          <a:p>
            <a:pPr lvl="1"/>
            <a:r>
              <a:rPr lang="en-US" dirty="0" smtClean="0"/>
              <a:t>Includes a few files &amp; empty folders to guide conventions</a:t>
            </a:r>
          </a:p>
          <a:p>
            <a:r>
              <a:rPr lang="en-US" dirty="0" smtClean="0"/>
              <a:t>Similar to the MVC template</a:t>
            </a:r>
          </a:p>
          <a:p>
            <a:pPr lvl="1"/>
            <a:r>
              <a:rPr lang="en-US" dirty="0" smtClean="0"/>
              <a:t>Add-on components to solve common problems</a:t>
            </a:r>
          </a:p>
          <a:p>
            <a:r>
              <a:rPr lang="en-US" dirty="0" smtClean="0"/>
              <a:t>Solving for the 90%</a:t>
            </a:r>
          </a:p>
          <a:p>
            <a:pPr lvl="1"/>
            <a:r>
              <a:rPr lang="en-US" dirty="0" smtClean="0"/>
              <a:t>The code will solve the 90% use case</a:t>
            </a:r>
          </a:p>
          <a:p>
            <a:r>
              <a:rPr lang="en-US" dirty="0" smtClean="0"/>
              <a:t>Delivering with Windows 10</a:t>
            </a:r>
          </a:p>
          <a:p>
            <a:pPr lvl="1"/>
            <a:r>
              <a:rPr lang="en-US" dirty="0" smtClean="0"/>
              <a:t>The template is in GitHub and still under construction</a:t>
            </a:r>
          </a:p>
        </p:txBody>
      </p:sp>
    </p:spTree>
    <p:extLst>
      <p:ext uri="{BB962C8B-B14F-4D97-AF65-F5344CB8AC3E}">
        <p14:creationId xmlns:p14="http://schemas.microsoft.com/office/powerpoint/2010/main" val="2407835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Contribute to Template10</a:t>
            </a:r>
            <a:br>
              <a:rPr lang="en-US" dirty="0" smtClean="0"/>
            </a:br>
            <a:r>
              <a:rPr lang="en-US" b="0" dirty="0" smtClean="0"/>
              <a:t>http://aka.ms/template10</a:t>
            </a:r>
            <a:endParaRPr lang="en-US" b="0" dirty="0"/>
          </a:p>
        </p:txBody>
      </p:sp>
    </p:spTree>
    <p:extLst>
      <p:ext uri="{BB962C8B-B14F-4D97-AF65-F5344CB8AC3E}">
        <p14:creationId xmlns:p14="http://schemas.microsoft.com/office/powerpoint/2010/main" val="16720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single platform</a:t>
            </a:r>
          </a:p>
          <a:p>
            <a:pPr marL="234950" lvl="1" indent="0">
              <a:buNone/>
            </a:pPr>
            <a:r>
              <a:rPr lang="en-US" dirty="0"/>
              <a:t>One Windows</a:t>
            </a:r>
          </a:p>
          <a:p>
            <a:pPr marL="234950" lvl="1" indent="0">
              <a:buNone/>
            </a:pPr>
            <a:r>
              <a:rPr lang="en-US" dirty="0"/>
              <a:t>Many devices</a:t>
            </a:r>
          </a:p>
          <a:p>
            <a:pPr indent="-222250"/>
            <a:r>
              <a:rPr lang="en-US" dirty="0"/>
              <a:t>Developer experience</a:t>
            </a:r>
          </a:p>
          <a:p>
            <a:pPr marL="234950" lvl="1" indent="0">
              <a:buNone/>
            </a:pPr>
            <a:r>
              <a:rPr lang="en-US" dirty="0"/>
              <a:t>Windows tooling</a:t>
            </a:r>
          </a:p>
          <a:p>
            <a:pPr marL="234950" lvl="1" indent="0">
              <a:buNone/>
            </a:pPr>
            <a:r>
              <a:rPr lang="en-US" dirty="0" err="1"/>
              <a:t>.Net</a:t>
            </a:r>
            <a:r>
              <a:rPr lang="en-US" dirty="0"/>
              <a:t> Native</a:t>
            </a:r>
          </a:p>
          <a:p>
            <a:pPr indent="-222250"/>
            <a:r>
              <a:rPr lang="en-US" dirty="0"/>
              <a:t>Template 10</a:t>
            </a:r>
          </a:p>
          <a:p>
            <a:pPr marL="234950" lvl="1" indent="0">
              <a:buNone/>
            </a:pPr>
            <a:r>
              <a:rPr lang="en-US" dirty="0"/>
              <a:t>http://aka.ms/template10</a:t>
            </a:r>
          </a:p>
          <a:p>
            <a:pPr marL="234950" lvl="1" indent="0">
              <a:buNone/>
            </a:pPr>
            <a:endParaRPr lang="en-US"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93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GB" dirty="0"/>
              <a:t>Each </a:t>
            </a:r>
            <a:r>
              <a:rPr lang="en-GB" dirty="0" smtClean="0"/>
              <a:t>family </a:t>
            </a:r>
            <a:r>
              <a:rPr lang="en-GB" dirty="0"/>
              <a:t>adds </a:t>
            </a:r>
            <a:r>
              <a:rPr lang="en-GB" dirty="0" smtClean="0"/>
              <a:t>features </a:t>
            </a:r>
            <a:br>
              <a:rPr lang="en-GB" dirty="0" smtClean="0"/>
            </a:br>
            <a:r>
              <a:rPr lang="en-GB" dirty="0" smtClean="0"/>
              <a:t>to </a:t>
            </a:r>
            <a:r>
              <a:rPr lang="en-GB" dirty="0"/>
              <a:t>the </a:t>
            </a:r>
            <a:r>
              <a:rPr lang="en-GB" dirty="0" smtClean="0"/>
              <a:t>one it inherits</a:t>
            </a:r>
            <a:endParaRPr lang="en-US" dirty="0"/>
          </a:p>
        </p:txBody>
      </p:sp>
    </p:spTree>
    <p:extLst>
      <p:ext uri="{BB962C8B-B14F-4D97-AF65-F5344CB8AC3E}">
        <p14:creationId xmlns:p14="http://schemas.microsoft.com/office/powerpoint/2010/main" val="122422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0</TotalTime>
  <Words>1421</Words>
  <Application>Microsoft Office PowerPoint</Application>
  <PresentationFormat>Widescreen</PresentationFormat>
  <Paragraphs>369</Paragraphs>
  <Slides>51</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Consolas</vt:lpstr>
      <vt:lpstr>ＭＳ Ｐゴシック</vt:lpstr>
      <vt:lpstr>Segoe UI</vt:lpstr>
      <vt:lpstr>Segoe UI Light</vt:lpstr>
      <vt:lpstr>Segoe UI Semibold</vt:lpstr>
      <vt:lpstr>PPT%20Theme</vt:lpstr>
      <vt:lpstr>The Universal  Windows Platform</vt:lpstr>
      <vt:lpstr>Building a modern, fully-immersive Windows app for the Windows store that targets the common Universal Windows Platform on Windows 10</vt:lpstr>
      <vt:lpstr>PowerPoint Presentation</vt:lpstr>
      <vt:lpstr>Introducing  the UWP</vt:lpstr>
      <vt:lpstr>Windows Core</vt:lpstr>
      <vt:lpstr>PowerPoint Presentation</vt:lpstr>
      <vt:lpstr>Each family adds features  to the one it inherits</vt:lpstr>
      <vt:lpstr>The convergence journey</vt:lpstr>
      <vt:lpstr>PowerPoint Presentation</vt:lpstr>
      <vt:lpstr>PowerPoint Presentation</vt:lpstr>
      <vt:lpstr>Universal Windows Platform</vt:lpstr>
      <vt:lpstr>Apps don't target Windows 10, apps target the platform</vt:lpstr>
      <vt:lpstr>PowerPoint Presentation</vt:lpstr>
      <vt:lpstr>The Universal Windows Platform can update at its own cadence</vt:lpstr>
      <vt:lpstr>Windows app</vt:lpstr>
      <vt:lpstr>The developer story</vt:lpstr>
      <vt:lpstr>Hello devices</vt:lpstr>
      <vt:lpstr>PowerPoint Presentation</vt:lpstr>
      <vt:lpstr>Platform extensions</vt:lpstr>
      <vt:lpstr>Extensions don't invalidate  binaries on other devices</vt:lpstr>
      <vt:lpstr>Universal Windows Platform</vt:lpstr>
      <vt:lpstr>Traditional Microsoft technologies are not the only way to create Windows apps</vt:lpstr>
      <vt:lpstr>PowerPoint Presentation</vt:lpstr>
      <vt:lpstr>Let’s talk about bridge technologies</vt:lpstr>
      <vt:lpstr>Bridges bring more apps  to the Windows platform</vt:lpstr>
      <vt:lpstr>Adaptive design</vt:lpstr>
      <vt:lpstr>Adaptive design</vt:lpstr>
      <vt:lpstr>Tailored design</vt:lpstr>
      <vt:lpstr>Continuum for Convertibles and Phones</vt:lpstr>
      <vt:lpstr>Adaptive code</vt:lpstr>
      <vt:lpstr>Users love apps that  work great on all their devices</vt:lpstr>
      <vt:lpstr>Test capabilities at runtime</vt:lpstr>
      <vt:lpstr>PowerPoint Presentation</vt:lpstr>
      <vt:lpstr>The device families you choose determines which APIs  you can call freely</vt:lpstr>
      <vt:lpstr>One simple, unified, integrated development environment</vt:lpstr>
      <vt:lpstr>Visual Studio IDE</vt:lpstr>
      <vt:lpstr>Introducing Roslyn,  our new compiler for .Net</vt:lpstr>
      <vt:lpstr>Blend for Visual Studio</vt:lpstr>
      <vt:lpstr>Visual Studio 2015 Editions</vt:lpstr>
      <vt:lpstr>Microsoft Developer Network</vt:lpstr>
      <vt:lpstr>Developer unlock</vt:lpstr>
      <vt:lpstr>Where can I develop?</vt:lpstr>
      <vt:lpstr>Managed languages are  more efficient than ever</vt:lpstr>
      <vt:lpstr>.NET Native</vt:lpstr>
      <vt:lpstr>Every Windows app will be compiled with .Net Native</vt:lpstr>
      <vt:lpstr>Real benefits with .Net Native</vt:lpstr>
      <vt:lpstr>.Net Native enables the platform  to update at a faster cadence</vt:lpstr>
      <vt:lpstr>Introducing “Template 10”</vt:lpstr>
      <vt:lpstr>Contribute to Template10 http://aka.ms/template10</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2015-05-29T04:56:18Z</dcterms:created>
  <dcterms:modified xsi:type="dcterms:W3CDTF">2015-05-29T04:56:35Z</dcterms:modified>
</cp:coreProperties>
</file>